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8" r:id="rId3"/>
    <p:sldMasterId id="2147483654" r:id="rId4"/>
    <p:sldMasterId id="2147483656" r:id="rId5"/>
    <p:sldMasterId id="2147483652" r:id="rId6"/>
    <p:sldMasterId id="2147483660" r:id="rId7"/>
    <p:sldMasterId id="2147483666" r:id="rId8"/>
  </p:sldMasterIdLst>
  <p:notesMasterIdLst>
    <p:notesMasterId r:id="rId21"/>
  </p:notesMasterIdLst>
  <p:sldIdLst>
    <p:sldId id="256" r:id="rId9"/>
    <p:sldId id="272" r:id="rId10"/>
    <p:sldId id="257" r:id="rId11"/>
    <p:sldId id="268" r:id="rId12"/>
    <p:sldId id="280" r:id="rId13"/>
    <p:sldId id="274" r:id="rId14"/>
    <p:sldId id="275" r:id="rId15"/>
    <p:sldId id="276" r:id="rId16"/>
    <p:sldId id="259" r:id="rId17"/>
    <p:sldId id="260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448"/>
    <a:srgbClr val="003A63"/>
    <a:srgbClr val="0091A0"/>
    <a:srgbClr val="BECFD9"/>
    <a:srgbClr val="018E9D"/>
    <a:srgbClr val="5D87A1"/>
    <a:srgbClr val="74BB43"/>
    <a:srgbClr val="A2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/>
    <p:restoredTop sz="95090" autoAdjust="0"/>
  </p:normalViewPr>
  <p:slideViewPr>
    <p:cSldViewPr snapToGrid="0" snapToObjects="1">
      <p:cViewPr>
        <p:scale>
          <a:sx n="70" d="100"/>
          <a:sy n="70" d="100"/>
        </p:scale>
        <p:origin x="677" y="2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A41F-590F-FE48-BF2B-34291DD7747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FED0-C434-CB4D-ACD2-0C84BA18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FBA0D-5763-834C-9927-A1431495A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1F10C-2692-974C-9028-338CA5BDF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557" y="519634"/>
            <a:ext cx="10734260" cy="1696791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711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E0FCC-6C35-CD4A-9D16-176293B9C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0"/>
            <a:ext cx="12188952" cy="68634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9AB2B2D-8C11-A44C-87B5-A5202B524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252890"/>
            <a:ext cx="11494395" cy="985704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3A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06AC38F-6C81-C64F-8EA7-6A08CD58A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07" y="1480522"/>
            <a:ext cx="11494395" cy="3301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A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9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1DD3AD0-3744-F6EA-DF7A-E7ACC15B2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12198096" cy="686858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00F4084-89F6-40F9-97B0-9275B163B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252890"/>
            <a:ext cx="11494395" cy="985704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3A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1193141-81AE-431B-8BD9-C9ECE0AB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07" y="1480522"/>
            <a:ext cx="11494395" cy="3301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A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626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88CFE-C148-F541-80E6-9369F45D7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7F2C70-D729-614A-6ABC-E0F7A4AA1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467329"/>
            <a:ext cx="11494395" cy="985704"/>
          </a:xfrm>
          <a:prstGeom prst="rect">
            <a:avLst/>
          </a:prstGeom>
        </p:spPr>
        <p:txBody>
          <a:bodyPr anchor="b"/>
          <a:lstStyle>
            <a:lvl1pPr algn="l">
              <a:defRPr sz="6000" b="1" baseline="0">
                <a:solidFill>
                  <a:srgbClr val="003A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E599D0F-28FC-D202-C840-5DF13B6A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07" y="1786759"/>
            <a:ext cx="11494395" cy="2994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A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9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5BDFA-7C61-6746-882D-705BAF22D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A55B2B-CCEF-8742-B43A-063CF66821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1939" y="421854"/>
            <a:ext cx="7249454" cy="985704"/>
          </a:xfrm>
          <a:prstGeom prst="rect">
            <a:avLst/>
          </a:prstGeom>
        </p:spPr>
        <p:txBody>
          <a:bodyPr anchor="b"/>
          <a:lstStyle>
            <a:lvl1pPr algn="l">
              <a:defRPr sz="4400" b="1" baseline="0">
                <a:solidFill>
                  <a:srgbClr val="003A63"/>
                </a:solidFill>
                <a:latin typeface="+mn-lt"/>
              </a:defRPr>
            </a:lvl1pPr>
          </a:lstStyle>
          <a:p>
            <a:r>
              <a:rPr lang="en-US" dirty="0"/>
              <a:t>Subhead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AE28DF2-62A6-8242-8865-D3959C41E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939" y="1510747"/>
            <a:ext cx="7273063" cy="255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A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9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1BF27-753B-F240-8740-936984882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C099EF-AF5B-C64A-B1B9-34A2D8825A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8130" y="2753139"/>
            <a:ext cx="2466304" cy="858406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342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2C11DB8-495F-BB17-DEAE-5CEEB1163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07" y="1480522"/>
            <a:ext cx="11494395" cy="3301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A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11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11B247-41B1-459C-4047-0174C36FB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2437659"/>
            <a:ext cx="11494395" cy="985704"/>
          </a:xfrm>
          <a:prstGeom prst="rect">
            <a:avLst/>
          </a:prstGeo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7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E0ACE-2AD7-1A47-B899-62EE93075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533A05-F490-244C-A7F2-7AA56E0D3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261" y="1544976"/>
            <a:ext cx="11330609" cy="98570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CE97F6-53A9-6747-8F71-591AB9931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261" y="3269974"/>
            <a:ext cx="11330609" cy="1501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1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8D4A7-CC0F-FA1E-7F48-9DFE339CF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-1"/>
            <a:ext cx="12198096" cy="68685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EC071C-2675-9158-FB07-6387E23DA6AB}"/>
              </a:ext>
            </a:extLst>
          </p:cNvPr>
          <p:cNvSpPr txBox="1">
            <a:spLocks/>
          </p:cNvSpPr>
          <p:nvPr userDrawn="1"/>
        </p:nvSpPr>
        <p:spPr>
          <a:xfrm>
            <a:off x="725557" y="519634"/>
            <a:ext cx="10734260" cy="169679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39D8AA-1164-01BD-79B5-84B20CE2D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553412-4C94-C552-B584-ECC1921AFD3B}"/>
              </a:ext>
            </a:extLst>
          </p:cNvPr>
          <p:cNvSpPr txBox="1">
            <a:spLocks/>
          </p:cNvSpPr>
          <p:nvPr userDrawn="1"/>
        </p:nvSpPr>
        <p:spPr>
          <a:xfrm>
            <a:off x="360607" y="252890"/>
            <a:ext cx="11494395" cy="9857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3A6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F17EC7A-186D-6631-31EF-71C2C4E4F24D}"/>
              </a:ext>
            </a:extLst>
          </p:cNvPr>
          <p:cNvSpPr txBox="1">
            <a:spLocks/>
          </p:cNvSpPr>
          <p:nvPr userDrawn="1"/>
        </p:nvSpPr>
        <p:spPr>
          <a:xfrm>
            <a:off x="360607" y="1480522"/>
            <a:ext cx="11494395" cy="33010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A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21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59CEAF5-2DC5-DCC5-725A-6DFA601E7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25BD93-6AE1-BFD9-7A0F-1C5F321EDA9F}"/>
              </a:ext>
            </a:extLst>
          </p:cNvPr>
          <p:cNvSpPr txBox="1">
            <a:spLocks/>
          </p:cNvSpPr>
          <p:nvPr userDrawn="1"/>
        </p:nvSpPr>
        <p:spPr>
          <a:xfrm>
            <a:off x="360607" y="252890"/>
            <a:ext cx="11494395" cy="9857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3A6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9437A7A-EFB9-3C4F-AB39-6A86D409C8C7}"/>
              </a:ext>
            </a:extLst>
          </p:cNvPr>
          <p:cNvSpPr txBox="1">
            <a:spLocks/>
          </p:cNvSpPr>
          <p:nvPr userDrawn="1"/>
        </p:nvSpPr>
        <p:spPr>
          <a:xfrm>
            <a:off x="360607" y="1480522"/>
            <a:ext cx="11494395" cy="33010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A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399B3-59C3-14C7-5009-3EB53F59DC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04D5DC7-DD2C-FDAE-ABD6-9A1ECA0E9121}"/>
              </a:ext>
            </a:extLst>
          </p:cNvPr>
          <p:cNvSpPr txBox="1">
            <a:spLocks/>
          </p:cNvSpPr>
          <p:nvPr userDrawn="1"/>
        </p:nvSpPr>
        <p:spPr>
          <a:xfrm>
            <a:off x="360607" y="467329"/>
            <a:ext cx="11494395" cy="9857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3A6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518C8E-DF84-A1F3-72D8-2F9668531625}"/>
              </a:ext>
            </a:extLst>
          </p:cNvPr>
          <p:cNvSpPr txBox="1">
            <a:spLocks/>
          </p:cNvSpPr>
          <p:nvPr userDrawn="1"/>
        </p:nvSpPr>
        <p:spPr>
          <a:xfrm>
            <a:off x="360607" y="1689243"/>
            <a:ext cx="11494395" cy="3618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A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9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7D3BC-BDBB-E1D4-939C-3C502A5923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88952" cy="68634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C84C03-1D3F-0A3C-30C6-2880178B6478}"/>
              </a:ext>
            </a:extLst>
          </p:cNvPr>
          <p:cNvSpPr txBox="1">
            <a:spLocks/>
          </p:cNvSpPr>
          <p:nvPr userDrawn="1"/>
        </p:nvSpPr>
        <p:spPr>
          <a:xfrm>
            <a:off x="4581939" y="421854"/>
            <a:ext cx="7249454" cy="9857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3A6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Subhead here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D3253E3-9BE8-C75F-38B5-9BD513628684}"/>
              </a:ext>
            </a:extLst>
          </p:cNvPr>
          <p:cNvSpPr txBox="1">
            <a:spLocks/>
          </p:cNvSpPr>
          <p:nvPr userDrawn="1"/>
        </p:nvSpPr>
        <p:spPr>
          <a:xfrm>
            <a:off x="4581939" y="1510747"/>
            <a:ext cx="7273063" cy="25551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A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63C29A-E0C2-84E6-0F83-07EB8741527F}"/>
              </a:ext>
            </a:extLst>
          </p:cNvPr>
          <p:cNvSpPr txBox="1">
            <a:spLocks/>
          </p:cNvSpPr>
          <p:nvPr userDrawn="1"/>
        </p:nvSpPr>
        <p:spPr>
          <a:xfrm>
            <a:off x="617373" y="1796734"/>
            <a:ext cx="2978941" cy="348653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4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47408-65FC-FC41-702B-9F7861B84A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FDB6436-44B8-A5F1-507E-AC407A0A2562}"/>
              </a:ext>
            </a:extLst>
          </p:cNvPr>
          <p:cNvSpPr txBox="1">
            <a:spLocks/>
          </p:cNvSpPr>
          <p:nvPr userDrawn="1"/>
        </p:nvSpPr>
        <p:spPr>
          <a:xfrm>
            <a:off x="1938130" y="2753139"/>
            <a:ext cx="2466304" cy="85840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342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Edit 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451C7B-1BC0-0806-F4A6-1FE309A8AA64}"/>
              </a:ext>
            </a:extLst>
          </p:cNvPr>
          <p:cNvSpPr txBox="1">
            <a:spLocks/>
          </p:cNvSpPr>
          <p:nvPr userDrawn="1"/>
        </p:nvSpPr>
        <p:spPr>
          <a:xfrm>
            <a:off x="4862848" y="2753139"/>
            <a:ext cx="2466304" cy="85840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342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Edit title style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55A0-A204-C0C2-EA60-C8ED7F1F531E}"/>
              </a:ext>
            </a:extLst>
          </p:cNvPr>
          <p:cNvSpPr txBox="1">
            <a:spLocks/>
          </p:cNvSpPr>
          <p:nvPr userDrawn="1"/>
        </p:nvSpPr>
        <p:spPr>
          <a:xfrm>
            <a:off x="7925314" y="2753139"/>
            <a:ext cx="2466304" cy="85840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342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Edit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96700-370A-6971-AE35-44BC0DF72B48}"/>
              </a:ext>
            </a:extLst>
          </p:cNvPr>
          <p:cNvSpPr txBox="1">
            <a:spLocks/>
          </p:cNvSpPr>
          <p:nvPr userDrawn="1"/>
        </p:nvSpPr>
        <p:spPr>
          <a:xfrm>
            <a:off x="360607" y="467329"/>
            <a:ext cx="11494395" cy="9857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3A6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65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D57C5-ADBF-1D05-47E8-10F1010B2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66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10B3A-1548-2BEF-CA55-D8CFD87AE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39EA81-222B-6A2C-EB9D-D3DE053E6E1B}"/>
              </a:ext>
            </a:extLst>
          </p:cNvPr>
          <p:cNvSpPr txBox="1">
            <a:spLocks/>
          </p:cNvSpPr>
          <p:nvPr userDrawn="1"/>
        </p:nvSpPr>
        <p:spPr>
          <a:xfrm>
            <a:off x="447261" y="1544976"/>
            <a:ext cx="11330609" cy="9857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06FD16-F221-4E83-AE2E-9B81CF11888E}"/>
              </a:ext>
            </a:extLst>
          </p:cNvPr>
          <p:cNvSpPr txBox="1">
            <a:spLocks/>
          </p:cNvSpPr>
          <p:nvPr userDrawn="1"/>
        </p:nvSpPr>
        <p:spPr>
          <a:xfrm>
            <a:off x="447261" y="3269974"/>
            <a:ext cx="11330609" cy="15016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6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D868-2299-6E49-A186-2EFA595FE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676" y="2098616"/>
            <a:ext cx="8388179" cy="1731296"/>
          </a:xfrm>
        </p:spPr>
        <p:txBody>
          <a:bodyPr anchor="ctr"/>
          <a:lstStyle/>
          <a:p>
            <a:r>
              <a:rPr lang="en-US" dirty="0"/>
              <a:t>Perioperative Services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50D12-CA2D-B14F-C452-05939C22D2CE}"/>
              </a:ext>
            </a:extLst>
          </p:cNvPr>
          <p:cNvSpPr txBox="1"/>
          <p:nvPr/>
        </p:nvSpPr>
        <p:spPr>
          <a:xfrm>
            <a:off x="5466303" y="5898383"/>
            <a:ext cx="20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Updated 8-4-2025</a:t>
            </a:r>
          </a:p>
        </p:txBody>
      </p:sp>
    </p:spTree>
    <p:extLst>
      <p:ext uri="{BB962C8B-B14F-4D97-AF65-F5344CB8AC3E}">
        <p14:creationId xmlns:p14="http://schemas.microsoft.com/office/powerpoint/2010/main" val="218230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2274-EFA0-94D9-0F83-BC20F183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52890"/>
            <a:ext cx="3876113" cy="2627470"/>
          </a:xfrm>
        </p:spPr>
        <p:txBody>
          <a:bodyPr/>
          <a:lstStyle/>
          <a:p>
            <a:r>
              <a:rPr lang="en-US" dirty="0"/>
              <a:t>Anesthesia Provider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55856-34EA-B891-4891-E61F6DDFB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307080"/>
            <a:ext cx="4008120" cy="2287213"/>
          </a:xfrm>
        </p:spPr>
        <p:txBody>
          <a:bodyPr/>
          <a:lstStyle/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800" dirty="0"/>
              <a:t>The Anesthesia provider area is located behind the surgical drape/field. 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800" dirty="0"/>
              <a:t>This area is NOT sterile.</a:t>
            </a:r>
          </a:p>
          <a:p>
            <a:endParaRPr lang="en-US" dirty="0"/>
          </a:p>
        </p:txBody>
      </p:sp>
      <p:pic>
        <p:nvPicPr>
          <p:cNvPr id="4" name="Picture 2" descr="Increasing Low Flow Anesthesia Utilization">
            <a:extLst>
              <a:ext uri="{FF2B5EF4-FFF2-40B4-BE49-F238E27FC236}">
                <a16:creationId xmlns:a16="http://schemas.microsoft.com/office/drawing/2014/main" id="{B5ED7514-E37D-6123-76F6-D0D2B93E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5800" y="534675"/>
            <a:ext cx="7181215" cy="5516819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CB4812-3DBE-B1B8-767D-0DE945D121E4}"/>
              </a:ext>
            </a:extLst>
          </p:cNvPr>
          <p:cNvSpPr/>
          <p:nvPr/>
        </p:nvSpPr>
        <p:spPr>
          <a:xfrm>
            <a:off x="7178040" y="2712720"/>
            <a:ext cx="3438525" cy="24117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1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8D0C-33F3-D89A-AA5E-987F120F5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" y="320040"/>
            <a:ext cx="11494395" cy="1828800"/>
          </a:xfrm>
        </p:spPr>
        <p:txBody>
          <a:bodyPr/>
          <a:lstStyle/>
          <a:p>
            <a:r>
              <a:rPr lang="en-US" dirty="0"/>
              <a:t>What if you think you may have contaminated something sterile?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BB0AB-1687-5606-8DA5-AB8C3C8B4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2501900"/>
            <a:ext cx="6725993" cy="3301039"/>
          </a:xfrm>
        </p:spPr>
        <p:txBody>
          <a:bodyPr/>
          <a:lstStyle/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Notify OR staff immediately 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dirty="0"/>
              <a:t>The OR staff is trained to take care of contaminations, so the patient is not exposed.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dirty="0"/>
              <a:t>If you see someone else contaminate something – You can say something too!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7150" algn="ctr">
              <a:spcBef>
                <a:spcPts val="0"/>
              </a:spcBef>
            </a:pPr>
            <a:r>
              <a:rPr lang="en-US" sz="3200" b="1" dirty="0"/>
              <a:t>We all work together as a team</a:t>
            </a:r>
          </a:p>
          <a:p>
            <a:pPr marL="57150" algn="ctr">
              <a:spcBef>
                <a:spcPts val="0"/>
              </a:spcBef>
            </a:pPr>
            <a:r>
              <a:rPr lang="en-US" sz="3200" b="1" dirty="0"/>
              <a:t>to keep the patient safe.  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3A2C732F-A1F4-BEC4-027C-99F18D32A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85" y="2670936"/>
            <a:ext cx="4063675" cy="27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26AC-58F5-D822-EC27-39CF42EB4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FBCFE-414A-576F-8D86-720321590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07" y="1600200"/>
            <a:ext cx="10802693" cy="33010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AORN (2024). Perioperative standards and recommended practices: Recommended practices for traffic patterns in the perioperative setting.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Andersson, A.E., Bergh, I., Karlsson, J., Eriksson, B.I., &amp; Nilsson, K.(2022). Traffic flow in the operating room: An explorative and descriptive study on air quality during orthopedic trauma implant surgery. American Journal of Infection Control, 40, pp. 750-755. </a:t>
            </a:r>
          </a:p>
        </p:txBody>
      </p:sp>
    </p:spTree>
    <p:extLst>
      <p:ext uri="{BB962C8B-B14F-4D97-AF65-F5344CB8AC3E}">
        <p14:creationId xmlns:p14="http://schemas.microsoft.com/office/powerpoint/2010/main" val="369908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0B77-0AB5-194D-4323-9B32F7CDE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>
            <a:extLst>
              <a:ext uri="{FF2B5EF4-FFF2-40B4-BE49-F238E27FC236}">
                <a16:creationId xmlns:a16="http://schemas.microsoft.com/office/drawing/2014/main" id="{3B301ED3-6056-08D2-96E0-B89C6A21EAB0}"/>
              </a:ext>
            </a:extLst>
          </p:cNvPr>
          <p:cNvSpPr txBox="1">
            <a:spLocks/>
          </p:cNvSpPr>
          <p:nvPr/>
        </p:nvSpPr>
        <p:spPr>
          <a:xfrm>
            <a:off x="237811" y="5361516"/>
            <a:ext cx="11716378" cy="583617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0" tIns="31114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3A6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16890" algn="ctr">
              <a:spcBef>
                <a:spcPts val="244"/>
              </a:spcBef>
            </a:pPr>
            <a:r>
              <a:rPr lang="en-US" sz="3600" spc="-5" dirty="0"/>
              <a:t>Perioperative</a:t>
            </a:r>
            <a:r>
              <a:rPr lang="en-US" sz="3600" spc="-15" dirty="0"/>
              <a:t> </a:t>
            </a:r>
            <a:r>
              <a:rPr lang="en-US" sz="3600" spc="-5" dirty="0"/>
              <a:t>Services</a:t>
            </a:r>
            <a:r>
              <a:rPr lang="en-US" sz="3600" spc="5" dirty="0"/>
              <a:t> </a:t>
            </a:r>
            <a:r>
              <a:rPr lang="en-US" sz="3600" dirty="0"/>
              <a:t>Organizational</a:t>
            </a:r>
            <a:r>
              <a:rPr lang="en-US" sz="3600" spc="-60" dirty="0"/>
              <a:t> </a:t>
            </a:r>
            <a:r>
              <a:rPr lang="en-US" sz="3600" dirty="0"/>
              <a:t>Chart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B1B677D-2AF4-356C-F0E4-D42A94336B21}"/>
              </a:ext>
            </a:extLst>
          </p:cNvPr>
          <p:cNvGrpSpPr/>
          <p:nvPr/>
        </p:nvGrpSpPr>
        <p:grpSpPr>
          <a:xfrm>
            <a:off x="359559" y="391103"/>
            <a:ext cx="11458067" cy="5413389"/>
            <a:chOff x="359559" y="467303"/>
            <a:chExt cx="11458067" cy="541338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F5FF63-A32E-1D4E-5248-7C5FE37D54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1764" y="1782016"/>
              <a:ext cx="967" cy="3827489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3091A7-4439-B8D2-080B-CC6D6319CAD4}"/>
                </a:ext>
              </a:extLst>
            </p:cNvPr>
            <p:cNvCxnSpPr>
              <a:cxnSpLocks/>
            </p:cNvCxnSpPr>
            <p:nvPr/>
          </p:nvCxnSpPr>
          <p:spPr>
            <a:xfrm>
              <a:off x="1580351" y="1782016"/>
              <a:ext cx="9354879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5F468D80-ABCF-FE6A-22A3-415EA6E88D5A}"/>
                </a:ext>
              </a:extLst>
            </p:cNvPr>
            <p:cNvSpPr txBox="1"/>
            <p:nvPr/>
          </p:nvSpPr>
          <p:spPr>
            <a:xfrm>
              <a:off x="5260019" y="611470"/>
              <a:ext cx="2140776" cy="716680"/>
            </a:xfrm>
            <a:prstGeom prst="rect">
              <a:avLst/>
            </a:prstGeom>
            <a:ln w="25400"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"/>
                </a:spcBef>
              </a:pPr>
              <a:r>
                <a:rPr sz="1600" spc="-5" dirty="0">
                  <a:solidFill>
                    <a:srgbClr val="003A63"/>
                  </a:solidFill>
                  <a:cs typeface="Arial"/>
                </a:rPr>
                <a:t>Perioperative</a:t>
              </a:r>
              <a:r>
                <a:rPr sz="1600" spc="-3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600" spc="-5" dirty="0">
                  <a:solidFill>
                    <a:srgbClr val="003A63"/>
                  </a:solidFill>
                  <a:cs typeface="Arial"/>
                </a:rPr>
                <a:t>Services</a:t>
              </a:r>
              <a:r>
                <a:rPr sz="1600" spc="-4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600" spc="-5" dirty="0">
                  <a:solidFill>
                    <a:srgbClr val="003A63"/>
                  </a:solidFill>
                  <a:cs typeface="Arial"/>
                </a:rPr>
                <a:t>Director</a:t>
              </a:r>
              <a:endParaRPr sz="16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22" name="object 124">
              <a:extLst>
                <a:ext uri="{FF2B5EF4-FFF2-40B4-BE49-F238E27FC236}">
                  <a16:creationId xmlns:a16="http://schemas.microsoft.com/office/drawing/2014/main" id="{6818684B-B9D1-BEC6-5C55-918AB484ED8C}"/>
                </a:ext>
              </a:extLst>
            </p:cNvPr>
            <p:cNvSpPr txBox="1"/>
            <p:nvPr/>
          </p:nvSpPr>
          <p:spPr>
            <a:xfrm>
              <a:off x="731520" y="467303"/>
              <a:ext cx="2697480" cy="474489"/>
            </a:xfrm>
            <a:prstGeom prst="rect">
              <a:avLst/>
            </a:prstGeom>
            <a:solidFill>
              <a:srgbClr val="74BB43">
                <a:alpha val="60000"/>
              </a:srgbClr>
            </a:solidFill>
            <a:ln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Administrative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Assistant/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Billing</a:t>
              </a:r>
              <a:r>
                <a:rPr sz="1200" spc="-5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Analyst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DE7E7181-CF0C-1B34-AC9C-F29B5DAA875E}"/>
                </a:ext>
              </a:extLst>
            </p:cNvPr>
            <p:cNvSpPr txBox="1"/>
            <p:nvPr/>
          </p:nvSpPr>
          <p:spPr>
            <a:xfrm>
              <a:off x="780312" y="2902682"/>
              <a:ext cx="1600200" cy="603504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marR="5080" algn="ctr">
                <a:lnSpc>
                  <a:spcPct val="90000"/>
                </a:lnSpc>
              </a:pPr>
              <a:r>
                <a:rPr sz="1200" spc="-10" dirty="0">
                  <a:solidFill>
                    <a:srgbClr val="003A63"/>
                  </a:solidFill>
                  <a:cs typeface="Arial"/>
                </a:rPr>
                <a:t>O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pera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ti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ons</a:t>
              </a:r>
              <a:endParaRPr lang="en-US" sz="1200" spc="-40" dirty="0">
                <a:solidFill>
                  <a:srgbClr val="003A63"/>
                </a:solidFill>
                <a:cs typeface="Arial"/>
              </a:endParaRPr>
            </a:p>
            <a:p>
              <a:pPr marL="12700" marR="5080" algn="ctr">
                <a:lnSpc>
                  <a:spcPct val="90000"/>
                </a:lnSpc>
              </a:pPr>
              <a:r>
                <a:rPr sz="1200" dirty="0">
                  <a:solidFill>
                    <a:srgbClr val="003A63"/>
                  </a:solidFill>
                  <a:cs typeface="Arial"/>
                </a:rPr>
                <a:t>Coord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i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na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t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o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rs</a:t>
              </a:r>
              <a:endParaRPr lang="en-US" sz="1200" dirty="0">
                <a:solidFill>
                  <a:srgbClr val="003A63"/>
                </a:solidFill>
                <a:cs typeface="Arial"/>
              </a:endParaRPr>
            </a:p>
            <a:p>
              <a:pPr marL="12700" marR="5080" algn="ctr">
                <a:lnSpc>
                  <a:spcPct val="90000"/>
                </a:lnSpc>
              </a:pPr>
              <a:r>
                <a:rPr lang="en-US" sz="1200" dirty="0">
                  <a:solidFill>
                    <a:srgbClr val="003A63"/>
                  </a:solidFill>
                  <a:cs typeface="Arial"/>
                </a:rPr>
                <a:t>(Day, Night)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 </a:t>
              </a:r>
              <a:endParaRPr lang="en-US" sz="1200" dirty="0">
                <a:solidFill>
                  <a:srgbClr val="003A63"/>
                </a:solidFill>
                <a:uFill>
                  <a:solidFill>
                    <a:srgbClr val="000000"/>
                  </a:solidFill>
                </a:uFill>
                <a:cs typeface="Arial"/>
              </a:endParaRPr>
            </a:p>
          </p:txBody>
        </p:sp>
        <p:sp>
          <p:nvSpPr>
            <p:cNvPr id="173" name="object 124">
              <a:extLst>
                <a:ext uri="{FF2B5EF4-FFF2-40B4-BE49-F238E27FC236}">
                  <a16:creationId xmlns:a16="http://schemas.microsoft.com/office/drawing/2014/main" id="{0E67E446-04C3-4017-BAB6-99FC05F0F25C}"/>
                </a:ext>
              </a:extLst>
            </p:cNvPr>
            <p:cNvSpPr txBox="1"/>
            <p:nvPr/>
          </p:nvSpPr>
          <p:spPr>
            <a:xfrm>
              <a:off x="1692370" y="1058336"/>
              <a:ext cx="1737360" cy="474489"/>
            </a:xfrm>
            <a:prstGeom prst="rect">
              <a:avLst/>
            </a:prstGeom>
            <a:solidFill>
              <a:srgbClr val="74BB43">
                <a:alpha val="60000"/>
              </a:srgbClr>
            </a:solidFill>
            <a:ln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</a:pP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Nurse Educator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74" name="object 124">
              <a:extLst>
                <a:ext uri="{FF2B5EF4-FFF2-40B4-BE49-F238E27FC236}">
                  <a16:creationId xmlns:a16="http://schemas.microsoft.com/office/drawing/2014/main" id="{597DBDCD-CBF8-4738-5D82-2402A5DDE478}"/>
                </a:ext>
              </a:extLst>
            </p:cNvPr>
            <p:cNvSpPr txBox="1"/>
            <p:nvPr/>
          </p:nvSpPr>
          <p:spPr>
            <a:xfrm>
              <a:off x="9726227" y="481386"/>
              <a:ext cx="1737360" cy="474489"/>
            </a:xfrm>
            <a:prstGeom prst="rect">
              <a:avLst/>
            </a:prstGeom>
            <a:solidFill>
              <a:srgbClr val="74BB43">
                <a:alpha val="60000"/>
              </a:srgbClr>
            </a:solidFill>
            <a:ln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</a:pP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Systems Analyst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75" name="object 124">
              <a:extLst>
                <a:ext uri="{FF2B5EF4-FFF2-40B4-BE49-F238E27FC236}">
                  <a16:creationId xmlns:a16="http://schemas.microsoft.com/office/drawing/2014/main" id="{362CB010-5793-BC27-2F4E-9FA54DD28133}"/>
                </a:ext>
              </a:extLst>
            </p:cNvPr>
            <p:cNvSpPr txBox="1"/>
            <p:nvPr/>
          </p:nvSpPr>
          <p:spPr>
            <a:xfrm>
              <a:off x="9723120" y="1075746"/>
              <a:ext cx="1737360" cy="474489"/>
            </a:xfrm>
            <a:prstGeom prst="rect">
              <a:avLst/>
            </a:prstGeom>
            <a:solidFill>
              <a:srgbClr val="74BB43">
                <a:alpha val="60000"/>
              </a:srgbClr>
            </a:solidFill>
            <a:ln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</a:pP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Nurse Educator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113B55B-65C2-5E63-EDAB-252CF076116E}"/>
                </a:ext>
              </a:extLst>
            </p:cNvPr>
            <p:cNvCxnSpPr>
              <a:stCxn id="122" idx="3"/>
              <a:endCxn id="2" idx="1"/>
            </p:cNvCxnSpPr>
            <p:nvPr/>
          </p:nvCxnSpPr>
          <p:spPr>
            <a:xfrm>
              <a:off x="3429000" y="704548"/>
              <a:ext cx="1831019" cy="265262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C68C78-0F2E-E4BA-CCDD-7526C3626843}"/>
                </a:ext>
              </a:extLst>
            </p:cNvPr>
            <p:cNvCxnSpPr>
              <a:cxnSpLocks/>
              <a:stCxn id="173" idx="3"/>
              <a:endCxn id="2" idx="1"/>
            </p:cNvCxnSpPr>
            <p:nvPr/>
          </p:nvCxnSpPr>
          <p:spPr>
            <a:xfrm flipV="1">
              <a:off x="3429730" y="969810"/>
              <a:ext cx="1830289" cy="325771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E6E7BC-9589-DEE5-2455-F0D098026677}"/>
                </a:ext>
              </a:extLst>
            </p:cNvPr>
            <p:cNvCxnSpPr>
              <a:cxnSpLocks/>
              <a:stCxn id="2" idx="3"/>
              <a:endCxn id="174" idx="1"/>
            </p:cNvCxnSpPr>
            <p:nvPr/>
          </p:nvCxnSpPr>
          <p:spPr>
            <a:xfrm flipV="1">
              <a:off x="7400795" y="718631"/>
              <a:ext cx="2325432" cy="251179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E1C7D9-C27B-0229-334C-6D5C4B44D12B}"/>
                </a:ext>
              </a:extLst>
            </p:cNvPr>
            <p:cNvCxnSpPr>
              <a:cxnSpLocks/>
              <a:stCxn id="2" idx="3"/>
              <a:endCxn id="175" idx="1"/>
            </p:cNvCxnSpPr>
            <p:nvPr/>
          </p:nvCxnSpPr>
          <p:spPr>
            <a:xfrm>
              <a:off x="7400795" y="969810"/>
              <a:ext cx="2322325" cy="343181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FE47267-485A-7769-5882-DAC3CCE8EA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759" y="5609505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652678-3360-7464-70D5-B3BDC4AA7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040" y="4933230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DCD1A6-C97F-5716-F4D2-11F0AB087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040" y="4157514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1FC146E-01E8-D039-F98F-2D1633A72B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1764" y="3951637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830A56-B1D2-DCED-6205-2F3CC8F84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1764" y="4607354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DBB25F3-B661-11E8-CEF1-3C2EB4A2F7BC}"/>
                </a:ext>
              </a:extLst>
            </p:cNvPr>
            <p:cNvCxnSpPr>
              <a:cxnSpLocks/>
            </p:cNvCxnSpPr>
            <p:nvPr/>
          </p:nvCxnSpPr>
          <p:spPr>
            <a:xfrm>
              <a:off x="4154006" y="1782016"/>
              <a:ext cx="30222" cy="2750571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5F39F7-98BA-D45C-E076-CCBBEA21D9CA}"/>
                </a:ext>
              </a:extLst>
            </p:cNvPr>
            <p:cNvCxnSpPr>
              <a:cxnSpLocks/>
            </p:cNvCxnSpPr>
            <p:nvPr/>
          </p:nvCxnSpPr>
          <p:spPr>
            <a:xfrm>
              <a:off x="7497281" y="1783080"/>
              <a:ext cx="0" cy="2516278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DE11A51-2F20-CE0B-AF0B-4CE351134DF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32064" y="2102230"/>
              <a:ext cx="963916" cy="787052"/>
            </a:xfrm>
            <a:prstGeom prst="bentConnector3">
              <a:avLst>
                <a:gd name="adj1" fmla="val 36166"/>
              </a:avLst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45978A0C-4089-D844-5B4B-09FA035E4D9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044564" y="2103120"/>
              <a:ext cx="963916" cy="787052"/>
            </a:xfrm>
            <a:prstGeom prst="bentConnector3">
              <a:avLst>
                <a:gd name="adj1" fmla="val 36166"/>
              </a:avLst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9755EF4-19DA-F4BD-F4C3-D3C2B4E28BA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148" y="3500846"/>
              <a:ext cx="0" cy="798512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43FCE0-6ADD-8D7B-49B5-FB4490FD8EFF}"/>
                </a:ext>
              </a:extLst>
            </p:cNvPr>
            <p:cNvCxnSpPr>
              <a:cxnSpLocks/>
            </p:cNvCxnSpPr>
            <p:nvPr/>
          </p:nvCxnSpPr>
          <p:spPr>
            <a:xfrm>
              <a:off x="8886140" y="3472876"/>
              <a:ext cx="0" cy="798512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1DDE7-11DA-B2DB-B3C3-DB049F736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935230" y="1783080"/>
              <a:ext cx="0" cy="1500765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1A203AE7-9331-883B-E377-8B624CB893D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14270" y="2366656"/>
              <a:ext cx="1317208" cy="1124712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A0FB3C2-FD8C-9E0E-55E1-9676A62B9A45}"/>
                </a:ext>
              </a:extLst>
            </p:cNvPr>
            <p:cNvCxnSpPr>
              <a:cxnSpLocks/>
            </p:cNvCxnSpPr>
            <p:nvPr/>
          </p:nvCxnSpPr>
          <p:spPr>
            <a:xfrm>
              <a:off x="9808613" y="3120891"/>
              <a:ext cx="1905" cy="1560276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E11604D-EA1E-9BE2-629A-85578A04A1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1419" y="3534395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EC7B82-97D3-91F4-DA39-3AA2F2F361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1419" y="4104582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17864D1-680B-5130-7663-1B03C7C99F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5489" y="4680474"/>
              <a:ext cx="620231" cy="0"/>
            </a:xfrm>
            <a:prstGeom prst="line">
              <a:avLst/>
            </a:prstGeom>
            <a:ln w="9525">
              <a:solidFill>
                <a:srgbClr val="003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469CB471-8783-F3E5-3767-63291249B0CD}"/>
                </a:ext>
              </a:extLst>
            </p:cNvPr>
            <p:cNvSpPr txBox="1"/>
            <p:nvPr/>
          </p:nvSpPr>
          <p:spPr>
            <a:xfrm>
              <a:off x="681056" y="1867306"/>
              <a:ext cx="1737360" cy="841248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065" rIns="0" bIns="0" rtlCol="0" anchor="ctr">
              <a:noAutofit/>
            </a:bodyPr>
            <a:lstStyle/>
            <a:p>
              <a:pPr marL="52069" marR="5080" indent="-40005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Operating</a:t>
              </a:r>
              <a:r>
                <a:rPr sz="1200" spc="-6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Room</a:t>
              </a: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 </a:t>
              </a:r>
              <a:endParaRPr lang="en-US" sz="1200" spc="-265" dirty="0">
                <a:solidFill>
                  <a:srgbClr val="003A63"/>
                </a:solidFill>
                <a:cs typeface="Arial"/>
              </a:endParaRPr>
            </a:p>
            <a:p>
              <a:pPr marL="52069" marR="5080" indent="-40005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Nurse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Manager</a:t>
              </a:r>
              <a:endParaRPr lang="en-US"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DD3171C0-94CE-FC69-B36E-256B6BDDD94E}"/>
                </a:ext>
              </a:extLst>
            </p:cNvPr>
            <p:cNvSpPr txBox="1"/>
            <p:nvPr/>
          </p:nvSpPr>
          <p:spPr>
            <a:xfrm>
              <a:off x="374707" y="3699776"/>
              <a:ext cx="960120" cy="841248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065" rIns="0" bIns="0" rtlCol="0" anchor="ctr">
              <a:noAutofit/>
            </a:bodyPr>
            <a:lstStyle/>
            <a:p>
              <a:pPr marL="12700" marR="5080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Team C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oo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r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d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ina</a:t>
              </a:r>
              <a:r>
                <a:rPr sz="1200" spc="-15" dirty="0">
                  <a:solidFill>
                    <a:srgbClr val="003A63"/>
                  </a:solidFill>
                  <a:cs typeface="Arial"/>
                </a:rPr>
                <a:t>t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o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rs  &amp; Assistant C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oo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r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d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ina</a:t>
              </a:r>
              <a:r>
                <a:rPr sz="1200" spc="-15" dirty="0">
                  <a:solidFill>
                    <a:srgbClr val="003A63"/>
                  </a:solidFill>
                  <a:cs typeface="Arial"/>
                </a:rPr>
                <a:t>t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o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rs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09D5684A-6DCE-1EF9-F5BE-DD7603FAC56F}"/>
                </a:ext>
              </a:extLst>
            </p:cNvPr>
            <p:cNvSpPr txBox="1"/>
            <p:nvPr/>
          </p:nvSpPr>
          <p:spPr>
            <a:xfrm>
              <a:off x="359559" y="5277188"/>
              <a:ext cx="960120" cy="603504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marR="5080" indent="20955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Operating </a:t>
              </a:r>
              <a:r>
                <a:rPr sz="1200" spc="-28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Roo</a:t>
              </a:r>
              <a:r>
                <a:rPr sz="1200" spc="5" dirty="0">
                  <a:solidFill>
                    <a:srgbClr val="003A63"/>
                  </a:solidFill>
                  <a:cs typeface="Arial"/>
                </a:rPr>
                <a:t>m</a:t>
              </a:r>
              <a:endParaRPr lang="en-US" sz="1200" spc="5" dirty="0">
                <a:solidFill>
                  <a:srgbClr val="003A63"/>
                </a:solidFill>
                <a:cs typeface="Arial"/>
              </a:endParaRPr>
            </a:p>
            <a:p>
              <a:pPr marL="12700" marR="5080" indent="20955" algn="ctr">
                <a:lnSpc>
                  <a:spcPct val="90000"/>
                </a:lnSpc>
              </a:pPr>
              <a:r>
                <a:rPr sz="1200" dirty="0">
                  <a:solidFill>
                    <a:srgbClr val="003A63"/>
                  </a:solidFill>
                  <a:cs typeface="Arial"/>
                </a:rPr>
                <a:t>Unit Secretary</a:t>
              </a:r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DCF368D4-DDF3-89F4-C999-B7E1A66CD758}"/>
                </a:ext>
              </a:extLst>
            </p:cNvPr>
            <p:cNvSpPr txBox="1"/>
            <p:nvPr/>
          </p:nvSpPr>
          <p:spPr>
            <a:xfrm>
              <a:off x="359559" y="4607354"/>
              <a:ext cx="960120" cy="603504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065" rIns="0" bIns="0" rtlCol="0" anchor="ctr">
              <a:noAutofit/>
            </a:bodyPr>
            <a:lstStyle/>
            <a:p>
              <a:pPr marL="12065" marR="5080" algn="ctr">
                <a:lnSpc>
                  <a:spcPct val="90000"/>
                </a:lnSpc>
              </a:pPr>
              <a:r>
                <a:rPr sz="1200" spc="-10" dirty="0">
                  <a:solidFill>
                    <a:srgbClr val="003A63"/>
                  </a:solidFill>
                  <a:cs typeface="Arial"/>
                </a:rPr>
                <a:t>OR</a:t>
              </a:r>
              <a:r>
                <a:rPr sz="1200" spc="-5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Resource </a:t>
              </a:r>
              <a:r>
                <a:rPr sz="1200" spc="-25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Coordinator</a:t>
              </a:r>
              <a:endParaRPr sz="1200" b="1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38" name="object 140">
              <a:extLst>
                <a:ext uri="{FF2B5EF4-FFF2-40B4-BE49-F238E27FC236}">
                  <a16:creationId xmlns:a16="http://schemas.microsoft.com/office/drawing/2014/main" id="{5ED20397-86D4-8C64-15B5-E4E204170244}"/>
                </a:ext>
              </a:extLst>
            </p:cNvPr>
            <p:cNvSpPr txBox="1"/>
            <p:nvPr/>
          </p:nvSpPr>
          <p:spPr>
            <a:xfrm>
              <a:off x="1830844" y="3700314"/>
              <a:ext cx="960120" cy="45720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Anesthesia</a:t>
              </a: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Techs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77" name="object 91">
              <a:extLst>
                <a:ext uri="{FF2B5EF4-FFF2-40B4-BE49-F238E27FC236}">
                  <a16:creationId xmlns:a16="http://schemas.microsoft.com/office/drawing/2014/main" id="{F733A4F5-8F0A-049D-A0D4-5242CB3B2F4A}"/>
                </a:ext>
              </a:extLst>
            </p:cNvPr>
            <p:cNvSpPr txBox="1"/>
            <p:nvPr/>
          </p:nvSpPr>
          <p:spPr>
            <a:xfrm>
              <a:off x="1830844" y="4246117"/>
              <a:ext cx="960120" cy="841248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OR Staff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SA’s, ST’s, RN’s, Core Techs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A8EB1982-902A-1C3D-9516-5FB50EBCF203}"/>
                </a:ext>
              </a:extLst>
            </p:cNvPr>
            <p:cNvSpPr txBox="1"/>
            <p:nvPr/>
          </p:nvSpPr>
          <p:spPr>
            <a:xfrm>
              <a:off x="3384128" y="2902316"/>
              <a:ext cx="1600200" cy="603504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marR="5080" algn="ctr">
                <a:lnSpc>
                  <a:spcPct val="90000"/>
                </a:lnSpc>
                <a:spcBef>
                  <a:spcPts val="105"/>
                </a:spcBef>
              </a:pPr>
              <a:r>
                <a:rPr sz="1200" spc="-10" dirty="0">
                  <a:solidFill>
                    <a:srgbClr val="003A63"/>
                  </a:solidFill>
                  <a:cs typeface="Arial"/>
                </a:rPr>
                <a:t>C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linical</a:t>
              </a:r>
              <a:r>
                <a:rPr sz="1200" spc="-4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Op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e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ratio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n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s 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Coordinator</a:t>
              </a: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s</a:t>
              </a:r>
            </a:p>
            <a:p>
              <a:pPr marL="12700" marR="5080" algn="ctr">
                <a:lnSpc>
                  <a:spcPct val="90000"/>
                </a:lnSpc>
                <a:spcBef>
                  <a:spcPts val="105"/>
                </a:spcBef>
              </a:pPr>
              <a:r>
                <a:rPr lang="en-US" sz="1200" dirty="0">
                  <a:solidFill>
                    <a:srgbClr val="003A63"/>
                  </a:solidFill>
                  <a:cs typeface="Arial"/>
                </a:rPr>
                <a:t>(Day, Night) </a:t>
              </a:r>
              <a:endParaRPr lang="en-US" sz="1200" dirty="0">
                <a:solidFill>
                  <a:srgbClr val="003A63"/>
                </a:solidFill>
                <a:uFill>
                  <a:solidFill>
                    <a:srgbClr val="000000"/>
                  </a:solidFill>
                </a:uFill>
                <a:cs typeface="Arial"/>
              </a:endParaRPr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1A516523-69E8-1057-EA3C-0107481E7CC4}"/>
                </a:ext>
              </a:extLst>
            </p:cNvPr>
            <p:cNvSpPr txBox="1"/>
            <p:nvPr/>
          </p:nvSpPr>
          <p:spPr>
            <a:xfrm>
              <a:off x="3384128" y="3698720"/>
              <a:ext cx="1600200" cy="36576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marL="12700" marR="5080" indent="-12700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Team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Leaders</a:t>
              </a:r>
              <a:endParaRPr lang="en-US"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AEF07742-058B-85F9-7896-98AB10ADB602}"/>
                </a:ext>
              </a:extLst>
            </p:cNvPr>
            <p:cNvSpPr txBox="1"/>
            <p:nvPr/>
          </p:nvSpPr>
          <p:spPr>
            <a:xfrm>
              <a:off x="3384128" y="4252235"/>
              <a:ext cx="1600200" cy="475488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SPD Techs,</a:t>
              </a:r>
              <a:endParaRPr lang="en-US" sz="1200" spc="-20" dirty="0">
                <a:solidFill>
                  <a:srgbClr val="003A63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Clinical</a:t>
              </a: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Supply</a:t>
              </a:r>
              <a:r>
                <a:rPr sz="1200" spc="-3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Techs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76" name="object 124">
              <a:extLst>
                <a:ext uri="{FF2B5EF4-FFF2-40B4-BE49-F238E27FC236}">
                  <a16:creationId xmlns:a16="http://schemas.microsoft.com/office/drawing/2014/main" id="{BDC15FD6-FB9F-B06C-B280-C1AEE285676B}"/>
                </a:ext>
              </a:extLst>
            </p:cNvPr>
            <p:cNvSpPr txBox="1"/>
            <p:nvPr/>
          </p:nvSpPr>
          <p:spPr>
            <a:xfrm>
              <a:off x="3315548" y="1890650"/>
              <a:ext cx="1737360" cy="841248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</a:pP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SPD Manager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5153E252-B044-32BF-35EF-E1E8F08E8B5B}"/>
                </a:ext>
              </a:extLst>
            </p:cNvPr>
            <p:cNvSpPr txBox="1"/>
            <p:nvPr/>
          </p:nvSpPr>
          <p:spPr>
            <a:xfrm>
              <a:off x="5417472" y="2921730"/>
              <a:ext cx="1280160" cy="82296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marR="5080" indent="1905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Endoscopy </a:t>
              </a:r>
              <a:endParaRPr lang="en-US" sz="1200" spc="-5" dirty="0">
                <a:solidFill>
                  <a:srgbClr val="003A63"/>
                </a:solidFill>
                <a:cs typeface="Arial"/>
              </a:endParaRPr>
            </a:p>
            <a:p>
              <a:pPr marL="12700" marR="5080" indent="1905" algn="ctr">
                <a:lnSpc>
                  <a:spcPct val="90000"/>
                </a:lnSpc>
              </a:pPr>
              <a:r>
                <a:rPr sz="1200" dirty="0">
                  <a:solidFill>
                    <a:srgbClr val="003A63"/>
                  </a:solidFill>
                  <a:cs typeface="Arial"/>
                </a:rPr>
                <a:t>Clinical</a:t>
              </a:r>
              <a:endParaRPr lang="en-US" sz="1200" dirty="0">
                <a:solidFill>
                  <a:srgbClr val="003A63"/>
                </a:solidFill>
                <a:cs typeface="Arial"/>
              </a:endParaRPr>
            </a:p>
            <a:p>
              <a:pPr marL="12700" marR="5080" indent="1905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Coordinator</a:t>
              </a:r>
              <a:endParaRPr sz="1200" b="1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C3341F3A-8951-1C48-C391-FCE9BA89D635}"/>
                </a:ext>
              </a:extLst>
            </p:cNvPr>
            <p:cNvSpPr txBox="1"/>
            <p:nvPr/>
          </p:nvSpPr>
          <p:spPr>
            <a:xfrm>
              <a:off x="6589450" y="1923279"/>
              <a:ext cx="1764792" cy="838879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marR="5080" indent="2540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PACU/Phase II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 PS</a:t>
              </a:r>
              <a:r>
                <a:rPr sz="1200" spc="-35" dirty="0">
                  <a:solidFill>
                    <a:srgbClr val="003A63"/>
                  </a:solidFill>
                  <a:cs typeface="Arial"/>
                </a:rPr>
                <a:t>A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T/S</a:t>
              </a:r>
              <a:r>
                <a:rPr sz="1200" spc="-30" dirty="0">
                  <a:solidFill>
                    <a:srgbClr val="003A63"/>
                  </a:solidFill>
                  <a:cs typeface="Arial"/>
                </a:rPr>
                <a:t>A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U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/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Endo</a:t>
              </a:r>
              <a:endParaRPr lang="en-US" sz="1200" dirty="0">
                <a:solidFill>
                  <a:srgbClr val="003A63"/>
                </a:solidFill>
                <a:cs typeface="Arial"/>
              </a:endParaRPr>
            </a:p>
            <a:p>
              <a:pPr marL="12700" marR="5080" indent="2540" algn="ctr">
                <a:lnSpc>
                  <a:spcPct val="90000"/>
                </a:lnSpc>
              </a:pPr>
              <a:r>
                <a:rPr sz="1200" dirty="0">
                  <a:solidFill>
                    <a:srgbClr val="003A63"/>
                  </a:solidFill>
                  <a:cs typeface="Arial"/>
                </a:rPr>
                <a:t>Nurse Manager </a:t>
              </a:r>
              <a:endParaRPr lang="en-US" sz="1200" spc="5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C4F205FF-F914-5D71-C612-43563C807F64}"/>
                </a:ext>
              </a:extLst>
            </p:cNvPr>
            <p:cNvSpPr txBox="1"/>
            <p:nvPr/>
          </p:nvSpPr>
          <p:spPr>
            <a:xfrm>
              <a:off x="8246060" y="2921364"/>
              <a:ext cx="1280160" cy="82296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marR="5080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PACU/Phase II</a:t>
              </a:r>
              <a:endParaRPr lang="en-US" sz="1200" spc="-5" dirty="0">
                <a:solidFill>
                  <a:srgbClr val="003A63"/>
                </a:solidFill>
                <a:cs typeface="Arial"/>
              </a:endParaRPr>
            </a:p>
            <a:p>
              <a:pPr marL="12700" marR="5080" algn="ctr">
                <a:lnSpc>
                  <a:spcPct val="90000"/>
                </a:lnSpc>
              </a:pPr>
              <a:r>
                <a:rPr sz="1200" dirty="0">
                  <a:solidFill>
                    <a:srgbClr val="003A63"/>
                  </a:solidFill>
                  <a:cs typeface="Arial"/>
                </a:rPr>
                <a:t>C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li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nical</a:t>
              </a:r>
              <a:r>
                <a:rPr sz="1200" spc="-3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Coord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i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na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t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o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r </a:t>
              </a:r>
              <a:endParaRPr lang="en-US"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328F4466-F210-5FDD-4FF1-05AD53B3DA45}"/>
                </a:ext>
              </a:extLst>
            </p:cNvPr>
            <p:cNvSpPr txBox="1"/>
            <p:nvPr/>
          </p:nvSpPr>
          <p:spPr>
            <a:xfrm>
              <a:off x="6831766" y="2921730"/>
              <a:ext cx="1280160" cy="82296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065" rIns="0" bIns="0" rtlCol="0" anchor="ctr">
              <a:noAutofit/>
            </a:bodyPr>
            <a:lstStyle/>
            <a:p>
              <a:pPr marL="56515" marR="48895" indent="1905" algn="ctr">
                <a:lnSpc>
                  <a:spcPct val="90000"/>
                </a:lnSpc>
                <a:spcBef>
                  <a:spcPts val="95"/>
                </a:spcBef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Clinical Coo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r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dinato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r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s  </a:t>
              </a:r>
              <a:endParaRPr lang="en-US" sz="1200" spc="-5" dirty="0">
                <a:solidFill>
                  <a:srgbClr val="003A63"/>
                </a:solidFill>
                <a:cs typeface="Arial"/>
              </a:endParaRPr>
            </a:p>
            <a:p>
              <a:pPr marL="56515" marR="48895" indent="1905" algn="ctr">
                <a:lnSpc>
                  <a:spcPct val="90000"/>
                </a:lnSpc>
                <a:spcBef>
                  <a:spcPts val="95"/>
                </a:spcBef>
              </a:pPr>
              <a:r>
                <a:rPr lang="en-US" sz="1200" spc="-10" dirty="0">
                  <a:solidFill>
                    <a:srgbClr val="003A63"/>
                  </a:solidFill>
                  <a:uFill>
                    <a:solidFill>
                      <a:srgbClr val="000000"/>
                    </a:solidFill>
                  </a:uFill>
                  <a:cs typeface="Arial"/>
                </a:rPr>
                <a:t>(</a:t>
              </a:r>
              <a:r>
                <a:rPr sz="1200" spc="-10" dirty="0">
                  <a:solidFill>
                    <a:srgbClr val="003A63"/>
                  </a:solidFill>
                  <a:uFill>
                    <a:solidFill>
                      <a:srgbClr val="000000"/>
                    </a:solidFill>
                  </a:uFill>
                  <a:cs typeface="Arial"/>
                </a:rPr>
                <a:t>SAU</a:t>
              </a:r>
              <a:r>
                <a:rPr lang="en-US" sz="1200" spc="-10" dirty="0">
                  <a:solidFill>
                    <a:srgbClr val="003A63"/>
                  </a:solidFill>
                  <a:uFill>
                    <a:solidFill>
                      <a:srgbClr val="000000"/>
                    </a:solidFill>
                  </a:uFill>
                  <a:cs typeface="Arial"/>
                </a:rPr>
                <a:t>, PSAT)</a:t>
              </a:r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6D33D230-68DF-790F-D84D-1C4C70936903}"/>
                </a:ext>
              </a:extLst>
            </p:cNvPr>
            <p:cNvSpPr txBox="1"/>
            <p:nvPr/>
          </p:nvSpPr>
          <p:spPr>
            <a:xfrm>
              <a:off x="6991786" y="4007157"/>
              <a:ext cx="960120" cy="45720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sz="1200" spc="-15" dirty="0">
                  <a:solidFill>
                    <a:srgbClr val="003A63"/>
                  </a:solidFill>
                  <a:cs typeface="Arial"/>
                </a:rPr>
                <a:t>SAU</a:t>
              </a:r>
              <a:r>
                <a:rPr sz="1200" spc="1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&amp;</a:t>
              </a:r>
              <a:r>
                <a:rPr sz="1200" spc="-4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PSAT</a:t>
              </a:r>
              <a:r>
                <a:rPr lang="en-US" sz="1200" spc="-1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Staff</a:t>
              </a:r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5CE4BDBF-1087-3A8F-5F36-DB97D0B709FA}"/>
                </a:ext>
              </a:extLst>
            </p:cNvPr>
            <p:cNvSpPr txBox="1"/>
            <p:nvPr/>
          </p:nvSpPr>
          <p:spPr>
            <a:xfrm>
              <a:off x="5577492" y="4005524"/>
              <a:ext cx="960120" cy="45720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Endoscopy</a:t>
              </a:r>
              <a:r>
                <a:rPr lang="en-US" sz="1200" spc="-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Staff</a:t>
              </a:r>
            </a:p>
          </p:txBody>
        </p:sp>
        <p:sp>
          <p:nvSpPr>
            <p:cNvPr id="130" name="object 132">
              <a:extLst>
                <a:ext uri="{FF2B5EF4-FFF2-40B4-BE49-F238E27FC236}">
                  <a16:creationId xmlns:a16="http://schemas.microsoft.com/office/drawing/2014/main" id="{B4AF658C-4F7C-9429-DB56-788BDE496E14}"/>
                </a:ext>
              </a:extLst>
            </p:cNvPr>
            <p:cNvSpPr txBox="1"/>
            <p:nvPr/>
          </p:nvSpPr>
          <p:spPr>
            <a:xfrm>
              <a:off x="8406080" y="4012522"/>
              <a:ext cx="960120" cy="45720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marR="5080" indent="12700" algn="ctr">
                <a:lnSpc>
                  <a:spcPct val="90000"/>
                </a:lnSpc>
              </a:pPr>
              <a:r>
                <a:rPr sz="1200" spc="-10" dirty="0">
                  <a:solidFill>
                    <a:srgbClr val="003A63"/>
                  </a:solidFill>
                  <a:cs typeface="Arial"/>
                </a:rPr>
                <a:t>PACU/</a:t>
              </a:r>
              <a:endParaRPr lang="en-US" sz="1200" spc="-10" dirty="0">
                <a:solidFill>
                  <a:srgbClr val="003A63"/>
                </a:solidFill>
                <a:cs typeface="Arial"/>
              </a:endParaRPr>
            </a:p>
            <a:p>
              <a:pPr marR="5080" indent="12700" algn="ctr">
                <a:lnSpc>
                  <a:spcPct val="90000"/>
                </a:lnSpc>
              </a:pPr>
              <a:r>
                <a:rPr sz="1200" spc="-10" dirty="0">
                  <a:solidFill>
                    <a:srgbClr val="003A63"/>
                  </a:solidFill>
                  <a:cs typeface="Arial"/>
                </a:rPr>
                <a:t>Phase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II </a:t>
              </a:r>
              <a:r>
                <a:rPr sz="1200" spc="-29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Staff</a:t>
              </a: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1342133C-EA48-8A04-BA3D-5787B38CA7F1}"/>
                </a:ext>
              </a:extLst>
            </p:cNvPr>
            <p:cNvSpPr txBox="1"/>
            <p:nvPr/>
          </p:nvSpPr>
          <p:spPr>
            <a:xfrm>
              <a:off x="10139662" y="3274356"/>
              <a:ext cx="1600200" cy="36576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065" rIns="0" bIns="0" rtlCol="0" anchor="ctr">
              <a:noAutofit/>
            </a:bodyPr>
            <a:lstStyle/>
            <a:p>
              <a:pPr marL="12700" marR="5080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OR</a:t>
              </a:r>
              <a:r>
                <a:rPr sz="1200" spc="-4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Billing</a:t>
              </a:r>
              <a:r>
                <a:rPr sz="1200" spc="-5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Analyst</a:t>
              </a:r>
              <a:r>
                <a:rPr lang="en-US" sz="1200" spc="-275" dirty="0">
                  <a:solidFill>
                    <a:srgbClr val="003A63"/>
                  </a:solidFill>
                  <a:cs typeface="Arial"/>
                </a:rPr>
                <a:t>s</a:t>
              </a:r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AD272B20-425F-6E74-0288-D257450745EB}"/>
                </a:ext>
              </a:extLst>
            </p:cNvPr>
            <p:cNvSpPr txBox="1"/>
            <p:nvPr/>
          </p:nvSpPr>
          <p:spPr>
            <a:xfrm>
              <a:off x="10052834" y="1905009"/>
              <a:ext cx="1764792" cy="841248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marR="5080" indent="-1270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Perioperative</a:t>
              </a:r>
              <a:endParaRPr lang="en-US" sz="1200" spc="-5" dirty="0">
                <a:solidFill>
                  <a:srgbClr val="003A63"/>
                </a:solidFill>
                <a:cs typeface="Arial"/>
              </a:endParaRPr>
            </a:p>
            <a:p>
              <a:pPr marL="12700" marR="5080" indent="-1270" algn="ctr">
                <a:lnSpc>
                  <a:spcPct val="90000"/>
                </a:lnSpc>
              </a:pPr>
              <a:r>
                <a:rPr sz="1200" dirty="0">
                  <a:solidFill>
                    <a:srgbClr val="003A63"/>
                  </a:solidFill>
                  <a:cs typeface="Arial"/>
                </a:rPr>
                <a:t>Bus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i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ness</a:t>
              </a:r>
              <a:r>
                <a:rPr sz="1200" spc="-3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20" dirty="0">
                  <a:solidFill>
                    <a:srgbClr val="003A63"/>
                  </a:solidFill>
                  <a:cs typeface="Arial"/>
                </a:rPr>
                <a:t>M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an</a:t>
              </a:r>
              <a:r>
                <a:rPr sz="1200" spc="-15" dirty="0">
                  <a:solidFill>
                    <a:srgbClr val="003A63"/>
                  </a:solidFill>
                  <a:cs typeface="Arial"/>
                </a:rPr>
                <a:t>a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ger </a:t>
              </a:r>
              <a:endParaRPr lang="en-US" sz="1200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34" name="object 136">
              <a:extLst>
                <a:ext uri="{FF2B5EF4-FFF2-40B4-BE49-F238E27FC236}">
                  <a16:creationId xmlns:a16="http://schemas.microsoft.com/office/drawing/2014/main" id="{EA0606FE-4A17-D302-F382-2DAE07BC47B8}"/>
                </a:ext>
              </a:extLst>
            </p:cNvPr>
            <p:cNvSpPr txBox="1"/>
            <p:nvPr/>
          </p:nvSpPr>
          <p:spPr>
            <a:xfrm>
              <a:off x="10135130" y="3895207"/>
              <a:ext cx="1600200" cy="365760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3335" rIns="0" bIns="0" rtlCol="0" anchor="ctr">
              <a:noAutofit/>
            </a:bodyPr>
            <a:lstStyle/>
            <a:p>
              <a:pPr marL="12700" algn="ctr">
                <a:lnSpc>
                  <a:spcPct val="90000"/>
                </a:lnSpc>
              </a:pPr>
              <a:r>
                <a:rPr sz="1200" spc="-5" dirty="0">
                  <a:solidFill>
                    <a:srgbClr val="003A63"/>
                  </a:solidFill>
                  <a:cs typeface="Arial"/>
                </a:rPr>
                <a:t>OR</a:t>
              </a:r>
              <a:r>
                <a:rPr sz="1200" spc="-6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Buyer</a:t>
              </a:r>
              <a:endParaRPr lang="en-US" sz="1200" spc="-5" dirty="0">
                <a:solidFill>
                  <a:srgbClr val="003A63"/>
                </a:solidFill>
                <a:cs typeface="Arial"/>
              </a:endParaRPr>
            </a:p>
          </p:txBody>
        </p:sp>
        <p:sp>
          <p:nvSpPr>
            <p:cNvPr id="142" name="object 144">
              <a:extLst>
                <a:ext uri="{FF2B5EF4-FFF2-40B4-BE49-F238E27FC236}">
                  <a16:creationId xmlns:a16="http://schemas.microsoft.com/office/drawing/2014/main" id="{73CCED85-5638-4B14-5DBB-311C922C48FD}"/>
                </a:ext>
              </a:extLst>
            </p:cNvPr>
            <p:cNvSpPr txBox="1"/>
            <p:nvPr/>
          </p:nvSpPr>
          <p:spPr>
            <a:xfrm>
              <a:off x="10135130" y="4500510"/>
              <a:ext cx="1600200" cy="361315"/>
            </a:xfrm>
            <a:prstGeom prst="rect">
              <a:avLst/>
            </a:prstGeom>
            <a:solidFill>
              <a:srgbClr val="BECFD9"/>
            </a:solidFill>
            <a:ln w="9525">
              <a:solidFill>
                <a:srgbClr val="003A63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marL="166370" marR="5080" indent="-154305" algn="ctr">
                <a:lnSpc>
                  <a:spcPct val="90000"/>
                </a:lnSpc>
              </a:pPr>
              <a:r>
                <a:rPr sz="1200" dirty="0">
                  <a:solidFill>
                    <a:srgbClr val="003A63"/>
                  </a:solidFill>
                  <a:cs typeface="Arial"/>
                </a:rPr>
                <a:t>OR</a:t>
              </a:r>
              <a:r>
                <a:rPr sz="1200" spc="-25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S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u</a:t>
              </a:r>
              <a:r>
                <a:rPr sz="1200" spc="-10" dirty="0">
                  <a:solidFill>
                    <a:srgbClr val="003A63"/>
                  </a:solidFill>
                  <a:cs typeface="Arial"/>
                </a:rPr>
                <a:t>p</a:t>
              </a:r>
              <a:r>
                <a:rPr sz="1200" dirty="0">
                  <a:solidFill>
                    <a:srgbClr val="003A63"/>
                  </a:solidFill>
                  <a:cs typeface="Arial"/>
                </a:rPr>
                <a:t>ply</a:t>
              </a:r>
              <a:r>
                <a:rPr lang="en-US" sz="1200" dirty="0">
                  <a:solidFill>
                    <a:srgbClr val="003A63"/>
                  </a:solidFill>
                  <a:cs typeface="Arial"/>
                </a:rPr>
                <a:t> </a:t>
              </a:r>
              <a:r>
                <a:rPr sz="1200" spc="-5" dirty="0">
                  <a:solidFill>
                    <a:srgbClr val="003A63"/>
                  </a:solidFill>
                  <a:cs typeface="Arial"/>
                </a:rPr>
                <a:t>Techs</a:t>
              </a:r>
              <a:endParaRPr sz="1200" dirty="0">
                <a:solidFill>
                  <a:srgbClr val="003A63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71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51D1-AA35-0E42-B9DB-54DCF8227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322463"/>
            <a:ext cx="11494395" cy="985704"/>
          </a:xfrm>
        </p:spPr>
        <p:txBody>
          <a:bodyPr/>
          <a:lstStyle/>
          <a:p>
            <a:r>
              <a:rPr lang="en-US" spc="-50" dirty="0"/>
              <a:t>Who is in our Operating Room (OR)?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02FA0-D20A-4B42-A543-9A1DE83F271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5760" y="1371600"/>
            <a:ext cx="5377107" cy="48044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Surgeons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Physician Assistants (PA)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Nurse Practitioners (NP)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Surgical Assistants (SA)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Registered Nurse First Assists (RNFA) 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Anesthesiologists</a:t>
            </a:r>
          </a:p>
          <a:p>
            <a:pPr>
              <a:spcBef>
                <a:spcPts val="500"/>
              </a:spcBef>
            </a:pPr>
            <a:r>
              <a:rPr lang="en-US" sz="2000" spc="-10" dirty="0">
                <a:solidFill>
                  <a:srgbClr val="003A63"/>
                </a:solidFill>
              </a:rPr>
              <a:t>Certified Registered Nurse Anesthetists (CRNA)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OR Circulating RNs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Surgical Technologists 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OR Anesthesia Techs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OR Core/Supply Techs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Sterile Processing Techs (SPD techs)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Medical Reps / Vendors 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03A63"/>
                </a:solidFill>
              </a:rPr>
              <a:t>X-Ray Techs</a:t>
            </a:r>
          </a:p>
          <a:p>
            <a:pPr>
              <a:spcBef>
                <a:spcPts val="500"/>
              </a:spcBef>
            </a:pPr>
            <a:endParaRPr lang="en-US" sz="2000" dirty="0">
              <a:solidFill>
                <a:srgbClr val="003A63"/>
              </a:solidFill>
            </a:endParaRPr>
          </a:p>
          <a:p>
            <a:pPr>
              <a:spcBef>
                <a:spcPts val="500"/>
              </a:spcBef>
            </a:pPr>
            <a:endParaRPr lang="en-US" sz="2400" dirty="0">
              <a:solidFill>
                <a:srgbClr val="003A63"/>
              </a:solidFill>
            </a:endParaRPr>
          </a:p>
        </p:txBody>
      </p:sp>
      <p:pic>
        <p:nvPicPr>
          <p:cNvPr id="16" name="Picture 15" descr="Several surgeons in a operating room&#10;&#10;AI-generated content may be incorrect.">
            <a:extLst>
              <a:ext uri="{FF2B5EF4-FFF2-40B4-BE49-F238E27FC236}">
                <a16:creationId xmlns:a16="http://schemas.microsoft.com/office/drawing/2014/main" id="{346571EE-46AE-C844-2B3B-3C05B95D6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267" y="1993933"/>
            <a:ext cx="5794306" cy="35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5DC9-15D1-1C1B-0A97-6E9F17372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E62B-20B7-74EF-9CCC-AF87F6875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322463"/>
            <a:ext cx="11494395" cy="9857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Perioperative Phases of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99CA3-6095-AF8E-F72D-A926D6B6E2F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0607" y="1600200"/>
            <a:ext cx="11494395" cy="449206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>
                <a:solidFill>
                  <a:srgbClr val="003A63"/>
                </a:solidFill>
              </a:rPr>
              <a:t>Used to describe the care provided in the total surgical experience of the patient.</a:t>
            </a:r>
          </a:p>
          <a:p>
            <a:pPr marL="34290" indent="0">
              <a:spcBef>
                <a:spcPts val="500"/>
              </a:spcBef>
              <a:buNone/>
            </a:pPr>
            <a:endParaRPr lang="en-US" sz="2400" dirty="0">
              <a:solidFill>
                <a:srgbClr val="003A63"/>
              </a:solidFill>
            </a:endParaRPr>
          </a:p>
          <a:p>
            <a:pPr marL="457200" lvl="1" indent="-285750"/>
            <a:r>
              <a:rPr lang="en-US" b="1" dirty="0">
                <a:solidFill>
                  <a:srgbClr val="003A63"/>
                </a:solidFill>
              </a:rPr>
              <a:t>Preoperative</a:t>
            </a:r>
            <a:endParaRPr lang="en-US" sz="2000" b="1" dirty="0">
              <a:solidFill>
                <a:srgbClr val="003A63"/>
              </a:solidFill>
            </a:endParaRPr>
          </a:p>
          <a:p>
            <a:pPr marL="8572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A63"/>
                </a:solidFill>
              </a:rPr>
              <a:t>Time from when the client is admitted in the surgical unit - to the time they are prepared for the surgical procedure - until they are transported to the Operating Room</a:t>
            </a:r>
          </a:p>
          <a:p>
            <a:pPr marL="457200" lvl="1" indent="-285750"/>
            <a:r>
              <a:rPr lang="en-US" b="1" dirty="0">
                <a:solidFill>
                  <a:srgbClr val="003A63"/>
                </a:solidFill>
              </a:rPr>
              <a:t>Intraoperative</a:t>
            </a:r>
            <a:endParaRPr lang="en-US" sz="2000" b="1" dirty="0">
              <a:solidFill>
                <a:srgbClr val="003A63"/>
              </a:solidFill>
            </a:endParaRPr>
          </a:p>
          <a:p>
            <a:pPr marL="8572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A63"/>
                </a:solidFill>
              </a:rPr>
              <a:t>Time from when the client is admitted to the Operating Room - to the time of admin of anesthesia - surgical procedure is performed - until they are transported to recovery/ICU</a:t>
            </a:r>
          </a:p>
          <a:p>
            <a:pPr marL="457200" lvl="1" indent="-285750"/>
            <a:r>
              <a:rPr lang="en-US" b="1" dirty="0">
                <a:solidFill>
                  <a:srgbClr val="003A63"/>
                </a:solidFill>
              </a:rPr>
              <a:t>Postoperative</a:t>
            </a:r>
          </a:p>
          <a:p>
            <a:pPr marL="8572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A63"/>
                </a:solidFill>
              </a:rPr>
              <a:t>Time from when the patient is admitted to PACU (Post Anesthesia Care Unit) - to the time they are transported to an Inpatient unit or discharged home - until follow-up care</a:t>
            </a:r>
          </a:p>
          <a:p>
            <a:pPr>
              <a:spcBef>
                <a:spcPts val="500"/>
              </a:spcBef>
            </a:pPr>
            <a:endParaRPr lang="en-US" sz="2400" dirty="0">
              <a:solidFill>
                <a:srgbClr val="003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9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1E71A-617A-7ECC-133A-1A61D57FF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A8D9-6ACB-591D-2025-AD2E71DD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322463"/>
            <a:ext cx="11494395" cy="985704"/>
          </a:xfrm>
        </p:spPr>
        <p:txBody>
          <a:bodyPr/>
          <a:lstStyle/>
          <a:p>
            <a:r>
              <a:rPr lang="en-US" dirty="0"/>
              <a:t>Perioperative Zones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6FBBC-985C-2848-2852-54026598FE1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46772" y="1600200"/>
            <a:ext cx="3336288" cy="149836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500"/>
              </a:spcBef>
              <a:buNone/>
            </a:pPr>
            <a:r>
              <a:rPr lang="en-US" sz="2400" b="1" dirty="0">
                <a:solidFill>
                  <a:srgbClr val="003A63"/>
                </a:solidFill>
              </a:rPr>
              <a:t>Restricted Zone </a:t>
            </a:r>
            <a:endParaRPr lang="en-US" sz="2400" b="1" i="1" dirty="0">
              <a:solidFill>
                <a:srgbClr val="003A63"/>
              </a:solidFill>
            </a:endParaRPr>
          </a:p>
          <a:p>
            <a:pPr marL="457200" lvl="1" indent="-285750"/>
            <a:r>
              <a:rPr lang="en-US" sz="1800" dirty="0">
                <a:solidFill>
                  <a:srgbClr val="003A63"/>
                </a:solidFill>
              </a:rPr>
              <a:t>Surgical attire required including ORs</a:t>
            </a:r>
          </a:p>
          <a:p>
            <a:pPr marL="457200" lvl="1" indent="-285750"/>
            <a:r>
              <a:rPr lang="en-US" sz="1800" dirty="0">
                <a:solidFill>
                  <a:srgbClr val="003A63"/>
                </a:solidFill>
              </a:rPr>
              <a:t>Movement in and out of OR is kept to a minimum </a:t>
            </a:r>
          </a:p>
          <a:p>
            <a:pPr lvl="1"/>
            <a:endParaRPr lang="en-US" sz="2000" dirty="0">
              <a:solidFill>
                <a:srgbClr val="003A63"/>
              </a:solidFill>
            </a:endParaRPr>
          </a:p>
          <a:p>
            <a:pPr>
              <a:spcBef>
                <a:spcPts val="500"/>
              </a:spcBef>
            </a:pPr>
            <a:endParaRPr lang="en-US" sz="2000" dirty="0">
              <a:solidFill>
                <a:srgbClr val="003A6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C1AB8-41D2-B53B-6C08-0446FF357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02" y="2978090"/>
            <a:ext cx="2768963" cy="2398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30C57-2E26-3B14-9AAA-3040017EE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647" y="4177576"/>
            <a:ext cx="2989048" cy="1910440"/>
          </a:xfrm>
          <a:prstGeom prst="rect">
            <a:avLst/>
          </a:prstGeom>
        </p:spPr>
      </p:pic>
      <p:pic>
        <p:nvPicPr>
          <p:cNvPr id="13" name="Picture 12" descr="A group of people wearing surgical gowns and masks&#10;&#10;AI-generated content may be incorrect.">
            <a:extLst>
              <a:ext uri="{FF2B5EF4-FFF2-40B4-BE49-F238E27FC236}">
                <a16:creationId xmlns:a16="http://schemas.microsoft.com/office/drawing/2014/main" id="{CF98A30E-51F2-2A8D-9CE2-9CF3B0E58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472" y="3489720"/>
            <a:ext cx="3564888" cy="2128273"/>
          </a:xfrm>
          <a:prstGeom prst="rect">
            <a:avLst/>
          </a:prstGeom>
        </p:spPr>
      </p:pic>
      <p:pic>
        <p:nvPicPr>
          <p:cNvPr id="15" name="Picture 14" descr="A group of doctors walking in a hospital hallway&#10;&#10;AI-generated content may be incorrect.">
            <a:extLst>
              <a:ext uri="{FF2B5EF4-FFF2-40B4-BE49-F238E27FC236}">
                <a16:creationId xmlns:a16="http://schemas.microsoft.com/office/drawing/2014/main" id="{E7FA008A-D8B9-8BE1-BF59-F750405A5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6540" y="-907088"/>
            <a:ext cx="5138722" cy="3429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D0B1DDF-5985-4DD7-D1CB-ED2B76B1419A}"/>
              </a:ext>
            </a:extLst>
          </p:cNvPr>
          <p:cNvSpPr txBox="1">
            <a:spLocks/>
          </p:cNvSpPr>
          <p:nvPr/>
        </p:nvSpPr>
        <p:spPr>
          <a:xfrm>
            <a:off x="599306" y="1600200"/>
            <a:ext cx="2723757" cy="1150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A63"/>
                </a:solidFill>
              </a:rPr>
              <a:t>Unrestricted Zone</a:t>
            </a:r>
          </a:p>
          <a:p>
            <a:pPr marL="457200" lvl="1" indent="-285750"/>
            <a:r>
              <a:rPr lang="en-US" sz="1800" dirty="0">
                <a:solidFill>
                  <a:srgbClr val="003A63"/>
                </a:solidFill>
              </a:rPr>
              <a:t>Free movement</a:t>
            </a:r>
          </a:p>
          <a:p>
            <a:pPr marL="457200" lvl="1" indent="-285750"/>
            <a:r>
              <a:rPr lang="en-US" sz="1800" dirty="0">
                <a:solidFill>
                  <a:srgbClr val="003A63"/>
                </a:solidFill>
              </a:rPr>
              <a:t>Street clothes</a:t>
            </a:r>
            <a:endParaRPr lang="en-US" sz="2000" dirty="0">
              <a:solidFill>
                <a:srgbClr val="003A63"/>
              </a:solidFill>
            </a:endParaRPr>
          </a:p>
          <a:p>
            <a:pPr lvl="1"/>
            <a:endParaRPr lang="en-US" sz="2000" dirty="0">
              <a:solidFill>
                <a:srgbClr val="003A63"/>
              </a:solidFill>
            </a:endParaRPr>
          </a:p>
          <a:p>
            <a:pPr>
              <a:spcBef>
                <a:spcPts val="500"/>
              </a:spcBef>
            </a:pPr>
            <a:endParaRPr lang="en-US" sz="2000" dirty="0">
              <a:solidFill>
                <a:srgbClr val="003A63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307489D-8862-12CD-3077-F97DD47B7864}"/>
              </a:ext>
            </a:extLst>
          </p:cNvPr>
          <p:cNvSpPr txBox="1">
            <a:spLocks/>
          </p:cNvSpPr>
          <p:nvPr/>
        </p:nvSpPr>
        <p:spPr>
          <a:xfrm>
            <a:off x="3662517" y="1600200"/>
            <a:ext cx="3751308" cy="2541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A63"/>
                </a:solidFill>
              </a:rPr>
              <a:t>Semi-Restricted Zone</a:t>
            </a:r>
          </a:p>
          <a:p>
            <a:pPr marL="457200" lvl="1" indent="-285750"/>
            <a:r>
              <a:rPr lang="en-US" sz="1800" dirty="0">
                <a:solidFill>
                  <a:srgbClr val="003A63"/>
                </a:solidFill>
              </a:rPr>
              <a:t>Divided from Unrestricted areas by red demarcation lines on floor</a:t>
            </a:r>
          </a:p>
          <a:p>
            <a:pPr marL="457200" lvl="1" indent="-285750"/>
            <a:r>
              <a:rPr lang="en-US" sz="1800" dirty="0">
                <a:solidFill>
                  <a:srgbClr val="003A63"/>
                </a:solidFill>
              </a:rPr>
              <a:t>Surgical attire required including corridors 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3A63"/>
                </a:solidFill>
              </a:rPr>
              <a:t>Surgical Scrubs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3A63"/>
                </a:solidFill>
              </a:rPr>
              <a:t>Surgical Hats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3A63"/>
                </a:solidFill>
              </a:rPr>
              <a:t>OR dedicated shoes</a:t>
            </a:r>
          </a:p>
          <a:p>
            <a:pPr marL="0" indent="0">
              <a:spcBef>
                <a:spcPts val="500"/>
              </a:spcBef>
              <a:buNone/>
            </a:pPr>
            <a:endParaRPr lang="en-US" sz="2000" dirty="0">
              <a:solidFill>
                <a:srgbClr val="003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5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8FEEA-EE33-667D-4BE5-C6654664B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272A-4797-F09F-025C-A28B35B19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322463"/>
            <a:ext cx="11494395" cy="985704"/>
          </a:xfrm>
        </p:spPr>
        <p:txBody>
          <a:bodyPr/>
          <a:lstStyle/>
          <a:p>
            <a:r>
              <a:rPr lang="en-US" spc="-80" dirty="0"/>
              <a:t>Classifications of Surgical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8FAC0-6807-4FC2-8155-C6E9F146941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0607" y="1600201"/>
            <a:ext cx="11470786" cy="3181350"/>
          </a:xfrm>
          <a:prstGeom prst="rect">
            <a:avLst/>
          </a:prstGeom>
        </p:spPr>
        <p:txBody>
          <a:bodyPr/>
          <a:lstStyle/>
          <a:p>
            <a:pPr marL="342900" indent="-285750">
              <a:spcBef>
                <a:spcPts val="500"/>
              </a:spcBef>
            </a:pPr>
            <a:r>
              <a:rPr lang="en-US" sz="2400" b="1" dirty="0">
                <a:solidFill>
                  <a:srgbClr val="003A63"/>
                </a:solidFill>
              </a:rPr>
              <a:t>Diagnostic: </a:t>
            </a:r>
            <a:r>
              <a:rPr lang="en-US" sz="2400" dirty="0">
                <a:solidFill>
                  <a:srgbClr val="003A63"/>
                </a:solidFill>
              </a:rPr>
              <a:t>To establish the presence of a disease </a:t>
            </a:r>
          </a:p>
          <a:p>
            <a:pPr marL="342900" indent="-285750">
              <a:spcBef>
                <a:spcPts val="500"/>
              </a:spcBef>
            </a:pPr>
            <a:r>
              <a:rPr lang="en-US" sz="2400" b="1" dirty="0">
                <a:solidFill>
                  <a:srgbClr val="003A63"/>
                </a:solidFill>
              </a:rPr>
              <a:t>Exploratory: </a:t>
            </a:r>
            <a:r>
              <a:rPr lang="en-US" sz="2400" dirty="0">
                <a:solidFill>
                  <a:srgbClr val="003A63"/>
                </a:solidFill>
              </a:rPr>
              <a:t>To determine the extent of the disease condition </a:t>
            </a:r>
          </a:p>
          <a:p>
            <a:pPr marL="342900" indent="-285750">
              <a:spcBef>
                <a:spcPts val="500"/>
              </a:spcBef>
            </a:pPr>
            <a:r>
              <a:rPr lang="en-US" sz="2400" b="1" dirty="0">
                <a:solidFill>
                  <a:srgbClr val="003A63"/>
                </a:solidFill>
              </a:rPr>
              <a:t>Curative: </a:t>
            </a:r>
            <a:r>
              <a:rPr lang="en-US" sz="2400" dirty="0">
                <a:solidFill>
                  <a:srgbClr val="003A63"/>
                </a:solidFill>
              </a:rPr>
              <a:t>To treat the disease and/or condition </a:t>
            </a:r>
          </a:p>
          <a:p>
            <a:pPr marL="857250" lvl="3" indent="-342900">
              <a:buFont typeface="Courier New" panose="02070309020205020404" pitchFamily="49" charset="0"/>
              <a:buChar char="o"/>
            </a:pPr>
            <a:r>
              <a:rPr lang="en-US" sz="2200" u="sng" dirty="0">
                <a:solidFill>
                  <a:srgbClr val="003A63"/>
                </a:solidFill>
              </a:rPr>
              <a:t>Ablative:</a:t>
            </a:r>
            <a:r>
              <a:rPr lang="en-US" sz="2200" dirty="0">
                <a:solidFill>
                  <a:srgbClr val="003A63"/>
                </a:solidFill>
              </a:rPr>
              <a:t> Removal of organ</a:t>
            </a:r>
          </a:p>
          <a:p>
            <a:pPr marL="857250" lvl="3" indent="-342900">
              <a:buFont typeface="Courier New" panose="02070309020205020404" pitchFamily="49" charset="0"/>
              <a:buChar char="o"/>
            </a:pPr>
            <a:r>
              <a:rPr lang="en-US" sz="2200" u="sng" dirty="0">
                <a:solidFill>
                  <a:srgbClr val="003A63"/>
                </a:solidFill>
              </a:rPr>
              <a:t>Constructive:</a:t>
            </a:r>
            <a:r>
              <a:rPr lang="en-US" sz="2200" dirty="0">
                <a:solidFill>
                  <a:srgbClr val="003A63"/>
                </a:solidFill>
              </a:rPr>
              <a:t> Repair of congenitally defective organ (</a:t>
            </a:r>
            <a:r>
              <a:rPr lang="en-US" sz="2200" dirty="0" err="1">
                <a:solidFill>
                  <a:srgbClr val="003A63"/>
                </a:solidFill>
              </a:rPr>
              <a:t>plasty</a:t>
            </a:r>
            <a:r>
              <a:rPr lang="en-US" sz="2200" dirty="0">
                <a:solidFill>
                  <a:srgbClr val="003A63"/>
                </a:solidFill>
              </a:rPr>
              <a:t>, </a:t>
            </a:r>
            <a:r>
              <a:rPr lang="en-US" sz="2200" dirty="0" err="1">
                <a:solidFill>
                  <a:srgbClr val="003A63"/>
                </a:solidFill>
              </a:rPr>
              <a:t>pexy</a:t>
            </a:r>
            <a:r>
              <a:rPr lang="en-US" sz="2200" dirty="0">
                <a:solidFill>
                  <a:srgbClr val="003A63"/>
                </a:solidFill>
              </a:rPr>
              <a:t>)</a:t>
            </a:r>
          </a:p>
          <a:p>
            <a:pPr marL="857250" lvl="3" indent="-342900">
              <a:buFont typeface="Courier New" panose="02070309020205020404" pitchFamily="49" charset="0"/>
              <a:buChar char="o"/>
            </a:pPr>
            <a:r>
              <a:rPr lang="en-US" sz="2200" u="sng" dirty="0">
                <a:solidFill>
                  <a:srgbClr val="003A63"/>
                </a:solidFill>
              </a:rPr>
              <a:t>Reconstructive:</a:t>
            </a:r>
            <a:r>
              <a:rPr lang="en-US" sz="2200" dirty="0">
                <a:solidFill>
                  <a:srgbClr val="003A63"/>
                </a:solidFill>
              </a:rPr>
              <a:t> Repair of damaged organ</a:t>
            </a:r>
          </a:p>
          <a:p>
            <a:pPr marL="342900" indent="-285750">
              <a:spcBef>
                <a:spcPts val="500"/>
              </a:spcBef>
            </a:pPr>
            <a:r>
              <a:rPr lang="en-US" sz="2400" b="1" dirty="0">
                <a:solidFill>
                  <a:srgbClr val="003A63"/>
                </a:solidFill>
              </a:rPr>
              <a:t>Palliative: </a:t>
            </a:r>
            <a:r>
              <a:rPr lang="en-US" sz="2400" dirty="0">
                <a:solidFill>
                  <a:srgbClr val="003A63"/>
                </a:solidFill>
              </a:rPr>
              <a:t>To relieve distressing signs and symptoms, not necessarily to cure the disease or condition </a:t>
            </a:r>
          </a:p>
        </p:txBody>
      </p:sp>
    </p:spTree>
    <p:extLst>
      <p:ext uri="{BB962C8B-B14F-4D97-AF65-F5344CB8AC3E}">
        <p14:creationId xmlns:p14="http://schemas.microsoft.com/office/powerpoint/2010/main" val="358208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97226-219F-F48F-60AB-8BE375435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6BC8-3763-7295-0B24-D1A90CE22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22463"/>
            <a:ext cx="11494395" cy="1828800"/>
          </a:xfrm>
        </p:spPr>
        <p:txBody>
          <a:bodyPr/>
          <a:lstStyle/>
          <a:p>
            <a:r>
              <a:rPr lang="en-US" dirty="0"/>
              <a:t>Surgery Classifications</a:t>
            </a:r>
            <a:br>
              <a:rPr lang="en-US" dirty="0"/>
            </a:br>
            <a:r>
              <a:rPr lang="en-US" dirty="0"/>
              <a:t>According to Urgency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77DF72-2C56-FC57-6140-163718DF1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10603"/>
              </p:ext>
            </p:extLst>
          </p:nvPr>
        </p:nvGraphicFramePr>
        <p:xfrm>
          <a:off x="1125425" y="2360813"/>
          <a:ext cx="9941149" cy="364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873">
                  <a:extLst>
                    <a:ext uri="{9D8B030D-6E8A-4147-A177-3AD203B41FA5}">
                      <a16:colId xmlns:a16="http://schemas.microsoft.com/office/drawing/2014/main" val="1532091332"/>
                    </a:ext>
                  </a:extLst>
                </a:gridCol>
                <a:gridCol w="3666901">
                  <a:extLst>
                    <a:ext uri="{9D8B030D-6E8A-4147-A177-3AD203B41FA5}">
                      <a16:colId xmlns:a16="http://schemas.microsoft.com/office/drawing/2014/main" val="4278066353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3546328405"/>
                    </a:ext>
                  </a:extLst>
                </a:gridCol>
              </a:tblGrid>
              <a:tr h="50641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Classification</a:t>
                      </a:r>
                    </a:p>
                  </a:txBody>
                  <a:tcPr anchor="ctr"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Indication</a:t>
                      </a:r>
                    </a:p>
                  </a:txBody>
                  <a:tcPr anchor="ctr"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 anchor="ctr">
                    <a:solidFill>
                      <a:srgbClr val="003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62795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A63"/>
                          </a:solidFill>
                        </a:rPr>
                        <a:t>Emergent</a:t>
                      </a:r>
                    </a:p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Patient requires immediate attention;</a:t>
                      </a:r>
                    </a:p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Life-threatening condition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Without delay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Severe bleeding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Gunshot/stab wounds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Fractured skull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9743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A63"/>
                          </a:solidFill>
                        </a:rPr>
                        <a:t>Urgent/Imperative</a:t>
                      </a:r>
                    </a:p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Patient requires prompt attention</a:t>
                      </a:r>
                    </a:p>
                  </a:txBody>
                  <a:tcPr anchor="ctr">
                    <a:solidFill>
                      <a:srgbClr val="003A6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Within 24-30 hours</a:t>
                      </a:r>
                    </a:p>
                  </a:txBody>
                  <a:tcPr anchor="ctr">
                    <a:solidFill>
                      <a:srgbClr val="003A6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Kidney/ureteral stones</a:t>
                      </a:r>
                    </a:p>
                  </a:txBody>
                  <a:tcPr anchor="ctr">
                    <a:solidFill>
                      <a:srgbClr val="003A6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05405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A63"/>
                          </a:solidFill>
                        </a:rPr>
                        <a:t>Required</a:t>
                      </a:r>
                    </a:p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Patient needs to have surgery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Plan within a few weeks or months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Cataract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Thyroid d/o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86866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A63"/>
                          </a:solidFill>
                        </a:rPr>
                        <a:t>Elective</a:t>
                      </a:r>
                    </a:p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Patient should have surgery</a:t>
                      </a:r>
                    </a:p>
                  </a:txBody>
                  <a:tcPr anchor="ctr">
                    <a:solidFill>
                      <a:srgbClr val="003A6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Failure to have surgery, not catastrophic</a:t>
                      </a:r>
                    </a:p>
                  </a:txBody>
                  <a:tcPr anchor="ctr">
                    <a:solidFill>
                      <a:srgbClr val="003A6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Repair of scar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Vaginal repair</a:t>
                      </a:r>
                    </a:p>
                  </a:txBody>
                  <a:tcPr anchor="ctr">
                    <a:solidFill>
                      <a:srgbClr val="003A6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17648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A63"/>
                          </a:solidFill>
                        </a:rPr>
                        <a:t>Optional</a:t>
                      </a:r>
                    </a:p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Patient’s decision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Personal preference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3A63"/>
                          </a:solidFill>
                        </a:rPr>
                        <a:t>Cosmetic surgery</a:t>
                      </a:r>
                    </a:p>
                  </a:txBody>
                  <a:tcPr anchor="ctr">
                    <a:solidFill>
                      <a:srgbClr val="003A6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5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20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F331-0828-1197-F633-78241431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838D-7D5A-1EEE-23CE-4AFC0CD0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07" y="322463"/>
            <a:ext cx="11494395" cy="985704"/>
          </a:xfrm>
        </p:spPr>
        <p:txBody>
          <a:bodyPr/>
          <a:lstStyle/>
          <a:p>
            <a:r>
              <a:rPr lang="en-US" dirty="0"/>
              <a:t>In the OR: Now what!?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547BB-4870-D80A-C9AE-5CA699251B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0607" y="1371600"/>
            <a:ext cx="6649793" cy="1952625"/>
          </a:xfrm>
          <a:prstGeom prst="rect">
            <a:avLst/>
          </a:prstGeom>
        </p:spPr>
        <p:txBody>
          <a:bodyPr/>
          <a:lstStyle/>
          <a:p>
            <a:pPr marL="342900" indent="-285750">
              <a:spcBef>
                <a:spcPts val="500"/>
              </a:spcBef>
            </a:pPr>
            <a:r>
              <a:rPr lang="en-US" sz="2400" dirty="0">
                <a:solidFill>
                  <a:srgbClr val="003A63"/>
                </a:solidFill>
              </a:rPr>
              <a:t>The RN Circulator will direct you where to stand</a:t>
            </a:r>
          </a:p>
          <a:p>
            <a:pPr marL="342900" indent="-285750">
              <a:spcBef>
                <a:spcPts val="500"/>
              </a:spcBef>
            </a:pPr>
            <a:r>
              <a:rPr lang="en-US" sz="2400" b="1" dirty="0">
                <a:solidFill>
                  <a:srgbClr val="003A63"/>
                </a:solidFill>
              </a:rPr>
              <a:t>Understand what is sterile</a:t>
            </a:r>
          </a:p>
          <a:p>
            <a:pPr marL="80010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A63"/>
                </a:solidFill>
              </a:rPr>
              <a:t>The “Sterile Field” is the area around the patient with prepared instruments, supplies, and equipment that will be used during the procedure.</a:t>
            </a:r>
          </a:p>
          <a:p>
            <a:pPr marL="80010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A63"/>
                </a:solidFill>
              </a:rPr>
              <a:t>If it is </a:t>
            </a:r>
            <a:r>
              <a:rPr lang="en-US" sz="2000" b="1" dirty="0">
                <a:solidFill>
                  <a:srgbClr val="0070C0"/>
                </a:solidFill>
              </a:rPr>
              <a:t>BLUE</a:t>
            </a:r>
            <a:r>
              <a:rPr lang="en-US" sz="2000" dirty="0">
                <a:solidFill>
                  <a:srgbClr val="003A63"/>
                </a:solidFill>
              </a:rPr>
              <a:t> or </a:t>
            </a:r>
            <a:r>
              <a:rPr lang="en-US" sz="2000" b="1" dirty="0">
                <a:solidFill>
                  <a:srgbClr val="00B050"/>
                </a:solidFill>
              </a:rPr>
              <a:t>GREEN</a:t>
            </a:r>
            <a:r>
              <a:rPr lang="en-US" sz="2000" dirty="0">
                <a:solidFill>
                  <a:srgbClr val="003A63"/>
                </a:solidFill>
              </a:rPr>
              <a:t>, don’t touch it!</a:t>
            </a:r>
          </a:p>
          <a:p>
            <a:pPr>
              <a:spcBef>
                <a:spcPts val="500"/>
              </a:spcBef>
            </a:pPr>
            <a:endParaRPr lang="en-US" sz="2000" dirty="0">
              <a:solidFill>
                <a:srgbClr val="003A63"/>
              </a:solidFill>
            </a:endParaRPr>
          </a:p>
        </p:txBody>
      </p:sp>
      <p:pic>
        <p:nvPicPr>
          <p:cNvPr id="7" name="Picture 6" descr="A screenshot of a medical website">
            <a:extLst>
              <a:ext uri="{FF2B5EF4-FFF2-40B4-BE49-F238E27FC236}">
                <a16:creationId xmlns:a16="http://schemas.microsoft.com/office/drawing/2014/main" id="{DE08D608-1F60-0FF3-DBFB-A3EB3DFA6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4978" y="2382425"/>
            <a:ext cx="1286545" cy="1828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20C7-F7E6-028A-6990-2C9B9A1175C8}"/>
              </a:ext>
            </a:extLst>
          </p:cNvPr>
          <p:cNvSpPr txBox="1"/>
          <p:nvPr/>
        </p:nvSpPr>
        <p:spPr>
          <a:xfrm>
            <a:off x="360607" y="3559770"/>
            <a:ext cx="6287843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3A63"/>
                </a:solidFill>
              </a:rPr>
              <a:t>IMPORTANT:</a:t>
            </a:r>
          </a:p>
          <a:p>
            <a:pPr marL="34290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A63"/>
                </a:solidFill>
              </a:rPr>
              <a:t>Clear plastic can also be sterile; i.e. sterile drapes for x-ray equipment or microscopes. </a:t>
            </a:r>
          </a:p>
          <a:p>
            <a:pPr marL="34290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A63"/>
                </a:solidFill>
              </a:rPr>
              <a:t>If you are unsure if an item is sterile</a:t>
            </a:r>
            <a:r>
              <a:rPr lang="en-US" b="1" dirty="0">
                <a:solidFill>
                  <a:srgbClr val="003A63"/>
                </a:solidFill>
              </a:rPr>
              <a:t>, assume it is sterile until instructed otherwise.</a:t>
            </a:r>
          </a:p>
          <a:p>
            <a:pPr marL="34290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A63"/>
                </a:solidFill>
              </a:rPr>
              <a:t>OR staff who are “scrubbed in” are also considered sterile.</a:t>
            </a:r>
          </a:p>
          <a:p>
            <a:pPr marL="800100" lvl="3" indent="-285750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A63"/>
                </a:solidFill>
              </a:rPr>
              <a:t>Maintain a safe distance from anyone “scrubbed in”. </a:t>
            </a:r>
            <a:r>
              <a:rPr lang="en-US" b="1" dirty="0">
                <a:solidFill>
                  <a:srgbClr val="003A63"/>
                </a:solidFill>
              </a:rPr>
              <a:t>Minimum of 12 inches.</a:t>
            </a:r>
          </a:p>
          <a:p>
            <a:pPr marL="800100" lvl="3" indent="-285750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3A63"/>
                </a:solidFill>
              </a:rPr>
              <a:t>Never turn your back </a:t>
            </a:r>
            <a:r>
              <a:rPr lang="en-US" dirty="0">
                <a:solidFill>
                  <a:srgbClr val="003A63"/>
                </a:solidFill>
              </a:rPr>
              <a:t>to the sterile field.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66AA1C-6C40-DD39-457B-D7BD1C185B8B}"/>
              </a:ext>
            </a:extLst>
          </p:cNvPr>
          <p:cNvSpPr/>
          <p:nvPr/>
        </p:nvSpPr>
        <p:spPr>
          <a:xfrm>
            <a:off x="8058149" y="3569952"/>
            <a:ext cx="2649631" cy="488384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artoon of a person&#10;&#10;AI-generated content may be incorrect.">
            <a:extLst>
              <a:ext uri="{FF2B5EF4-FFF2-40B4-BE49-F238E27FC236}">
                <a16:creationId xmlns:a16="http://schemas.microsoft.com/office/drawing/2014/main" id="{57629B74-4659-5D7A-6E3C-30D0909EB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355" y="2462539"/>
            <a:ext cx="1050922" cy="1595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D05E38-1816-A4E5-DECD-A11BBB3A06E6}"/>
              </a:ext>
            </a:extLst>
          </p:cNvPr>
          <p:cNvSpPr txBox="1"/>
          <p:nvPr/>
        </p:nvSpPr>
        <p:spPr>
          <a:xfrm>
            <a:off x="8058148" y="3629225"/>
            <a:ext cx="264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71700" algn="l"/>
              </a:tabLst>
            </a:pPr>
            <a:r>
              <a:rPr lang="en-US" b="1" dirty="0">
                <a:solidFill>
                  <a:schemeClr val="bg1"/>
                </a:solidFill>
              </a:rPr>
              <a:t>1	 12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4CEBB0-6FA0-DDF6-D4E1-DA760E60E2A2}"/>
              </a:ext>
            </a:extLst>
          </p:cNvPr>
          <p:cNvCxnSpPr>
            <a:cxnSpLocks/>
          </p:cNvCxnSpPr>
          <p:nvPr/>
        </p:nvCxnSpPr>
        <p:spPr>
          <a:xfrm>
            <a:off x="8156276" y="3358479"/>
            <a:ext cx="2439407" cy="0"/>
          </a:xfrm>
          <a:prstGeom prst="straightConnector1">
            <a:avLst/>
          </a:prstGeom>
          <a:ln w="66675">
            <a:solidFill>
              <a:srgbClr val="0091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260F0C-42B5-51B8-2712-0324B109CE8D}"/>
              </a:ext>
            </a:extLst>
          </p:cNvPr>
          <p:cNvSpPr txBox="1"/>
          <p:nvPr/>
        </p:nvSpPr>
        <p:spPr>
          <a:xfrm>
            <a:off x="6997700" y="4091077"/>
            <a:ext cx="114587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B050"/>
                </a:solidFill>
              </a:rPr>
              <a:t>Scrubbed 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80134-C45C-4E0F-644A-445D928ABADE}"/>
              </a:ext>
            </a:extLst>
          </p:cNvPr>
          <p:cNvSpPr txBox="1"/>
          <p:nvPr/>
        </p:nvSpPr>
        <p:spPr>
          <a:xfrm>
            <a:off x="10698254" y="4087368"/>
            <a:ext cx="1123613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D65448"/>
                </a:solidFill>
              </a:rPr>
              <a:t> NOT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D65448"/>
                </a:solidFill>
              </a:rPr>
              <a:t>Scrubbed 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C815C1-0CEC-C022-1A3E-C5A86596616D}"/>
              </a:ext>
            </a:extLst>
          </p:cNvPr>
          <p:cNvSpPr txBox="1"/>
          <p:nvPr/>
        </p:nvSpPr>
        <p:spPr>
          <a:xfrm>
            <a:off x="8058149" y="2791592"/>
            <a:ext cx="264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1A0"/>
                </a:solidFill>
              </a:rPr>
              <a:t>12 inches minimum</a:t>
            </a:r>
          </a:p>
        </p:txBody>
      </p:sp>
    </p:spTree>
    <p:extLst>
      <p:ext uri="{BB962C8B-B14F-4D97-AF65-F5344CB8AC3E}">
        <p14:creationId xmlns:p14="http://schemas.microsoft.com/office/powerpoint/2010/main" val="187692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7A48C1-7733-1888-FFA0-15C6523D2A43}"/>
              </a:ext>
            </a:extLst>
          </p:cNvPr>
          <p:cNvSpPr txBox="1"/>
          <p:nvPr/>
        </p:nvSpPr>
        <p:spPr>
          <a:xfrm>
            <a:off x="238126" y="1600200"/>
            <a:ext cx="357187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</a:rPr>
              <a:t>Examples of Sterile Fields &amp; Staff </a:t>
            </a:r>
            <a:r>
              <a:rPr lang="en-US" sz="4800" b="1" spc="-100" dirty="0">
                <a:solidFill>
                  <a:schemeClr val="bg1"/>
                </a:solidFill>
              </a:rPr>
              <a:t>“Scrubbed In”</a:t>
            </a:r>
          </a:p>
        </p:txBody>
      </p:sp>
      <p:pic>
        <p:nvPicPr>
          <p:cNvPr id="4" name="Picture 2" descr="What are the Precautions When Wearing Surgeon Gown in the Operating Room?">
            <a:extLst>
              <a:ext uri="{FF2B5EF4-FFF2-40B4-BE49-F238E27FC236}">
                <a16:creationId xmlns:a16="http://schemas.microsoft.com/office/drawing/2014/main" id="{B78CB012-A041-295B-6FD8-8C36C9C34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9484" y="319125"/>
            <a:ext cx="2641824" cy="33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surgeons performing surgery&#10;&#10;AI-generated content may be incorrect.">
            <a:extLst>
              <a:ext uri="{FF2B5EF4-FFF2-40B4-BE49-F238E27FC236}">
                <a16:creationId xmlns:a16="http://schemas.microsoft.com/office/drawing/2014/main" id="{8BE5AB4C-594A-9E69-2BC2-012B5A35B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64" y="319125"/>
            <a:ext cx="5068124" cy="3382361"/>
          </a:xfrm>
          <a:prstGeom prst="rect">
            <a:avLst/>
          </a:prstGeom>
        </p:spPr>
      </p:pic>
      <p:pic>
        <p:nvPicPr>
          <p:cNvPr id="18" name="Picture 17" descr="A table with medical instruments&#10;&#10;AI-generated content may be incorrect.">
            <a:extLst>
              <a:ext uri="{FF2B5EF4-FFF2-40B4-BE49-F238E27FC236}">
                <a16:creationId xmlns:a16="http://schemas.microsoft.com/office/drawing/2014/main" id="{B7A62E14-FC1A-7D96-E4BA-E4CE5F14C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485" y="3837879"/>
            <a:ext cx="3548916" cy="2465122"/>
          </a:xfrm>
          <a:prstGeom prst="rect">
            <a:avLst/>
          </a:prstGeom>
        </p:spPr>
      </p:pic>
      <p:pic>
        <p:nvPicPr>
          <p:cNvPr id="22" name="Picture 21" descr="A close-up of a surgeon's hands&#10;&#10;AI-generated content may be incorrect.">
            <a:extLst>
              <a:ext uri="{FF2B5EF4-FFF2-40B4-BE49-F238E27FC236}">
                <a16:creationId xmlns:a16="http://schemas.microsoft.com/office/drawing/2014/main" id="{E6C2C8C6-D0E9-0532-16D4-79FBA1163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167" y="3837879"/>
            <a:ext cx="4122391" cy="2465122"/>
          </a:xfrm>
          <a:prstGeom prst="rect">
            <a:avLst/>
          </a:prstGeom>
        </p:spPr>
      </p:pic>
      <p:pic>
        <p:nvPicPr>
          <p:cNvPr id="24" name="Picture 23" descr="A hand in gloves on a table with surgical instruments&#10;&#10;AI-generated content may be incorrect.">
            <a:extLst>
              <a:ext uri="{FF2B5EF4-FFF2-40B4-BE49-F238E27FC236}">
                <a16:creationId xmlns:a16="http://schemas.microsoft.com/office/drawing/2014/main" id="{39FD8254-9CF4-DEDE-37AF-8FFD1EC110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80076" y="4591725"/>
            <a:ext cx="3762387" cy="25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H Navy Blu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839</Words>
  <Application>Microsoft Office PowerPoint</Application>
  <PresentationFormat>Widescreen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Custom Design</vt:lpstr>
      <vt:lpstr>4_Custom Design</vt:lpstr>
      <vt:lpstr>2_Custom Design</vt:lpstr>
      <vt:lpstr>3_Custom Design</vt:lpstr>
      <vt:lpstr>1_Custom Design</vt:lpstr>
      <vt:lpstr>5_Custom Design</vt:lpstr>
      <vt:lpstr>8_Custom Design</vt:lpstr>
      <vt:lpstr>Perioperative Services Team</vt:lpstr>
      <vt:lpstr>PowerPoint Presentation</vt:lpstr>
      <vt:lpstr>Who is in our Operating Room (OR)?</vt:lpstr>
      <vt:lpstr> Perioperative Phases of Care</vt:lpstr>
      <vt:lpstr>Perioperative Zones</vt:lpstr>
      <vt:lpstr>Classifications of Surgical Procedures</vt:lpstr>
      <vt:lpstr>Surgery Classifications According to Urgency </vt:lpstr>
      <vt:lpstr>In the OR: Now what!?</vt:lpstr>
      <vt:lpstr>PowerPoint Presentation</vt:lpstr>
      <vt:lpstr>Anesthesia Provider Area</vt:lpstr>
      <vt:lpstr>What if you think you may have contaminated something sterile?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Janele Marek</dc:creator>
  <cp:lastModifiedBy>/d e102952 /f</cp:lastModifiedBy>
  <cp:revision>333</cp:revision>
  <dcterms:created xsi:type="dcterms:W3CDTF">2020-05-28T13:39:24Z</dcterms:created>
  <dcterms:modified xsi:type="dcterms:W3CDTF">2025-08-19T19:51:15Z</dcterms:modified>
</cp:coreProperties>
</file>